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86" r:id="rId3"/>
    <p:sldMasterId id="2147483699" r:id="rId4"/>
    <p:sldMasterId id="2147483712" r:id="rId5"/>
  </p:sldMasterIdLst>
  <p:notesMasterIdLst>
    <p:notesMasterId r:id="rId80"/>
  </p:notesMasterIdLst>
  <p:sldIdLst>
    <p:sldId id="330" r:id="rId6"/>
    <p:sldId id="569" r:id="rId7"/>
    <p:sldId id="518" r:id="rId8"/>
    <p:sldId id="531" r:id="rId9"/>
    <p:sldId id="335" r:id="rId10"/>
    <p:sldId id="336" r:id="rId11"/>
    <p:sldId id="519" r:id="rId12"/>
    <p:sldId id="338" r:id="rId13"/>
    <p:sldId id="556" r:id="rId14"/>
    <p:sldId id="520" r:id="rId15"/>
    <p:sldId id="521" r:id="rId16"/>
    <p:sldId id="522" r:id="rId17"/>
    <p:sldId id="557" r:id="rId18"/>
    <p:sldId id="523" r:id="rId19"/>
    <p:sldId id="558" r:id="rId20"/>
    <p:sldId id="559" r:id="rId21"/>
    <p:sldId id="560" r:id="rId22"/>
    <p:sldId id="570" r:id="rId23"/>
    <p:sldId id="561" r:id="rId24"/>
    <p:sldId id="524" r:id="rId25"/>
    <p:sldId id="525" r:id="rId26"/>
    <p:sldId id="526" r:id="rId27"/>
    <p:sldId id="527" r:id="rId28"/>
    <p:sldId id="528" r:id="rId29"/>
    <p:sldId id="529" r:id="rId30"/>
    <p:sldId id="530" r:id="rId31"/>
    <p:sldId id="532" r:id="rId32"/>
    <p:sldId id="533" r:id="rId33"/>
    <p:sldId id="534" r:id="rId34"/>
    <p:sldId id="535" r:id="rId35"/>
    <p:sldId id="536" r:id="rId36"/>
    <p:sldId id="537" r:id="rId37"/>
    <p:sldId id="538" r:id="rId38"/>
    <p:sldId id="339" r:id="rId39"/>
    <p:sldId id="539" r:id="rId40"/>
    <p:sldId id="540" r:id="rId41"/>
    <p:sldId id="541" r:id="rId42"/>
    <p:sldId id="542" r:id="rId43"/>
    <p:sldId id="543" r:id="rId44"/>
    <p:sldId id="544" r:id="rId45"/>
    <p:sldId id="545" r:id="rId46"/>
    <p:sldId id="546" r:id="rId47"/>
    <p:sldId id="547" r:id="rId48"/>
    <p:sldId id="548" r:id="rId49"/>
    <p:sldId id="549" r:id="rId50"/>
    <p:sldId id="351" r:id="rId51"/>
    <p:sldId id="550" r:id="rId52"/>
    <p:sldId id="551" r:id="rId53"/>
    <p:sldId id="354" r:id="rId54"/>
    <p:sldId id="356" r:id="rId55"/>
    <p:sldId id="357" r:id="rId56"/>
    <p:sldId id="552" r:id="rId57"/>
    <p:sldId id="359" r:id="rId58"/>
    <p:sldId id="553" r:id="rId59"/>
    <p:sldId id="554" r:id="rId60"/>
    <p:sldId id="563" r:id="rId61"/>
    <p:sldId id="564" r:id="rId62"/>
    <p:sldId id="565" r:id="rId63"/>
    <p:sldId id="566" r:id="rId64"/>
    <p:sldId id="567" r:id="rId65"/>
    <p:sldId id="568" r:id="rId66"/>
    <p:sldId id="440" r:id="rId67"/>
    <p:sldId id="447" r:id="rId68"/>
    <p:sldId id="448" r:id="rId69"/>
    <p:sldId id="449" r:id="rId70"/>
    <p:sldId id="366" r:id="rId71"/>
    <p:sldId id="367" r:id="rId72"/>
    <p:sldId id="404" r:id="rId73"/>
    <p:sldId id="370" r:id="rId74"/>
    <p:sldId id="515" r:id="rId75"/>
    <p:sldId id="337" r:id="rId76"/>
    <p:sldId id="514" r:id="rId77"/>
    <p:sldId id="340" r:id="rId78"/>
    <p:sldId id="562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70"/>
    <p:restoredTop sz="96127"/>
  </p:normalViewPr>
  <p:slideViewPr>
    <p:cSldViewPr snapToGrid="0" snapToObjects="1">
      <p:cViewPr varScale="1">
        <p:scale>
          <a:sx n="121" d="100"/>
          <a:sy n="121" d="100"/>
        </p:scale>
        <p:origin x="10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tableStyles" Target="tableStyles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3119D-4316-7948-AFFD-9AFFD8F424BF}" type="datetimeFigureOut">
              <a:rPr lang="en-US" smtClean="0"/>
              <a:t>9/25/20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61292-08A2-9E4B-9F0A-E14F9ACF4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25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>
            <a:extLst>
              <a:ext uri="{FF2B5EF4-FFF2-40B4-BE49-F238E27FC236}">
                <a16:creationId xmlns:a16="http://schemas.microsoft.com/office/drawing/2014/main" id="{656EE1E6-EFA3-1644-BD8F-FD7AFC677DA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Notes Placeholder 2">
            <a:extLst>
              <a:ext uri="{FF2B5EF4-FFF2-40B4-BE49-F238E27FC236}">
                <a16:creationId xmlns:a16="http://schemas.microsoft.com/office/drawing/2014/main" id="{EFBEE1F3-0E5F-C843-A449-869B3EDB579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5363" name="Slide Number Placeholder 3">
            <a:extLst>
              <a:ext uri="{FF2B5EF4-FFF2-40B4-BE49-F238E27FC236}">
                <a16:creationId xmlns:a16="http://schemas.microsoft.com/office/drawing/2014/main" id="{AD037883-A806-CC49-A245-D57B933B8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791CE710-0656-A24D-B46D-960677A0CA2A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9654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2168F-E865-405F-BB81-ED9E0172F23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4201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2168F-E865-405F-BB81-ED9E0172F23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363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6506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634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99786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1101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7558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209238-363D-4A4D-99AF-38838EDEB56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4955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84546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648DA-533A-4CF4-BE6A-7CC0C8DD9180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1750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3632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648DA-533A-4CF4-BE6A-7CC0C8DD9180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65459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AE86D-105E-4E6D-B77F-4AC8A2CFF94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68918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AE86D-105E-4E6D-B77F-4AC8A2CFF94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88563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83962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8258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97009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89793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55210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1DE2DCE1-2EFC-4C42-8DFC-CBA6F33233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637794-A468-4EC6-9DD2-8F932E639220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07B12F9-7FC5-42D0-9964-0865785D1C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2BC6D4DE-B9DA-4FD2-A997-14A566E8D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7304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C87EDE-116A-4691-A4DF-061EA00B6C1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1515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99685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A28225-7E5D-4105-AF50-B66487E7EB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43330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A28225-7E5D-4105-AF50-B66487E7EB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36942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0C9E32-697E-489A-B64D-FE4953CC06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8053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813B39-7E0E-475A-9EBE-5ED71E411FC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17833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57A01C-1044-4195-A3E2-2CD774BF625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79812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A075BA-FDA7-450B-AD36-61344A2A677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8984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20BED2-5EAE-4848-8443-B0063BF5F6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00203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B0D9D7-5294-4E39-8BC0-4C255919E22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05700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F508FA-5199-4AA3-8922-94158B684B6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3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81924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5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192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53917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D8CA25-AE75-4191-8B01-FE9755FBC1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5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295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8335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1DE2DCE1-2EFC-4C42-8DFC-CBA6F33233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637794-A468-4EC6-9DD2-8F932E639220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07B12F9-7FC5-42D0-9964-0865785D1C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2BC6D4DE-B9DA-4FD2-A997-14A566E8D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5570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1C928F-F266-4AE9-9955-5DF263458FB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83972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3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397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94718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FB4B8FB-1017-465D-AFBF-5BF5BCE8100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5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7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499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2391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7B9E48-CE28-477B-AF14-CB4F875872B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602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602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7164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067567-7C0E-4623-97F7-3AB1CFA8462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5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704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77327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D0189D-E517-438B-9693-2812E02CF6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7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807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22701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B19D27-1D9D-4EFF-A2A6-3367138C303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4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5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7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011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5216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F971D5-882D-4233-A30D-FAEDE4CA6E8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114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94272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B1299F-03B5-4909-AEBA-DE9BE811695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32762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27041A6-355E-4FC9-8067-194DB47AE9F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56966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64CC0D-9515-4095-81D0-8024523D904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9530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814F0E-33C5-4FFC-97A8-A1EDBAA0258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1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 w="12700" cap="flat"/>
        </p:spPr>
      </p:sp>
      <p:sp>
        <p:nvSpPr>
          <p:cNvPr id="7271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88885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E32C01-92A2-42F0-A723-C22E35C943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625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625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7</a:t>
            </a:r>
          </a:p>
        </p:txBody>
      </p:sp>
      <p:sp>
        <p:nvSpPr>
          <p:cNvPr id="9626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626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626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626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74347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591C42-4AD5-4528-9EC3-61D5E9BDFCD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63008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9DCB16A-F829-4527-A43B-C46817CDE35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33246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449113-501E-40AA-8204-F51F280D2CC8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2400" y="4410466"/>
            <a:ext cx="5132902" cy="4175934"/>
          </a:xfrm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81517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314514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919287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1579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0162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91031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5628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4B64C8-56F4-412C-A096-460A1996127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49712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83525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30483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9925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8E38463-D7D2-48E0-9845-AEDC12745945}" type="slidenum">
              <a:rPr lang="en-US" altLang="en-US" sz="1200"/>
              <a:pPr/>
              <a:t>66</a:t>
            </a:fld>
            <a:endParaRPr lang="en-US" altLang="en-US" sz="1200" dirty="0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628362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E36DD89-DA79-48DA-B783-0C850F9C3712}" type="slidenum">
              <a:rPr lang="en-US" altLang="en-US" sz="1200"/>
              <a:pPr/>
              <a:t>67</a:t>
            </a:fld>
            <a:endParaRPr lang="en-US" altLang="en-US" sz="1200" dirty="0"/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48737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79FF149-63CC-4DDD-8621-E03FD326541C}" type="slidenum">
              <a:rPr lang="en-US" altLang="en-US" sz="1200"/>
              <a:pPr/>
              <a:t>68</a:t>
            </a:fld>
            <a:endParaRPr lang="en-US" altLang="en-US" sz="1200" dirty="0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153133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619AA53-6FBE-47B1-A5A9-D4F7E2EB9003}" type="slidenum">
              <a:rPr lang="en-US" altLang="en-US" sz="1200"/>
              <a:pPr/>
              <a:t>69</a:t>
            </a:fld>
            <a:endParaRPr lang="en-US" altLang="en-US" sz="1200" dirty="0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512247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70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77227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F0CAC2-290B-4447-A1A9-9DF2412B29D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80305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6480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D873-39B1-4B0F-9E11-CA0A5E740CE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50966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 txBox="1">
            <a:spLocks noGrp="1" noChangeArrowheads="1"/>
          </p:cNvSpPr>
          <p:nvPr/>
        </p:nvSpPr>
        <p:spPr bwMode="auto">
          <a:xfrm>
            <a:off x="3966171" y="8820783"/>
            <a:ext cx="3031529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02" tIns="46501" rIns="93002" bIns="46501" anchor="b"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4932D46-DD78-4BAB-BBDC-DC51872AFEF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57787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3590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D873-39B1-4B0F-9E11-CA0A5E740CE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595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D873-39B1-4B0F-9E11-CA0A5E740CE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306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C5F74-182E-BB48-8D2B-07C712E12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EE657-005A-474E-9EFB-2A7FC162D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9296E-6C75-E244-8E26-09C724B5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5E010-FD79-A640-AF78-35E57754B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2875C-49E3-0748-9DD7-E70261BF2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6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8CFB4-D588-DB43-8329-CFBC4B02A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655D7A-9D50-4C45-9864-6D30EB671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0838A-5656-124D-8BF3-1E949074F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0D81D-7136-304C-AF23-CB01D6404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EAC51-11C7-CB48-B714-9A51BD23F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31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1508CC-25B8-724E-A485-267836A274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C475C5-878A-7448-B7EA-5D1929BC1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A597D-3E63-F34A-85AD-692632909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A5C80-A328-A84B-A792-F52A97DE3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1AD0C-13B0-7A45-8437-962E89F02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2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14874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79836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79713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3999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78747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01031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49861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188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0631-AF79-CB4F-8027-E06275735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BB81B-56D3-6149-BE5A-B00FBE9E3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6F13A-7E39-0443-AD3F-36E43E3FD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BA85F-3A2A-B94E-B0B8-C57715372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9DC4E-0554-5A47-997D-B0D36D69A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66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97300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48845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32722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39866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41297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03864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38448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99640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06041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8879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0932A-7049-E244-A552-A089DD94E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1626F-7D9A-F14F-80C0-7FE675B2A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2512E-0E2D-C941-8FAF-6C0551526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31E45-73B4-6747-B321-2E483BC27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3C89F-D861-0C40-B76D-AD82020C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576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22461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44182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61718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21312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35198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81539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510035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17772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52990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4362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9384-B21C-FE4D-B186-D2DE01D13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F0ACB-00E0-EA44-94F9-907CF0B18A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81A74-F708-A543-8461-8E2A496FD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3DD59-2E86-404C-AD21-964509446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5D805-E7AB-BF4F-8169-0FE381DD1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CBC66-E29D-5348-B1E0-A7385E02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438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78165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90274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33012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7311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19623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307021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77464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760096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71339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9540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B1853-E1D5-5248-81D4-129C121D8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29E33-962E-3D4C-A91F-B6ED4711E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8A5D9-84B1-B243-A7E5-60B88515B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7EDEFD-C894-3844-8E69-BD2106E16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1FCC94-A239-BC4E-A4D2-3BD1F10D77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7C9834-4B66-5A46-AEC1-634718082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9/25/20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231009-6D5E-9546-AA2F-623451B4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3EF0D9-3C1D-C545-9699-F4B49387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8999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88055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343022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255544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998423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205014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491673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881954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08213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016958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9870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A3C9F-7D12-3545-960E-705A57668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2C850-D872-A241-B2B2-7623EF39B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9/25/20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ADEAC-2CB6-1D4C-A1DB-89C644319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B009C-E6AF-8948-BA86-4D21DC655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91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53CC0B-231A-5D4C-B50C-6990FC9FC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9/25/20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100CFF-A594-B745-B588-F3BA499A0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C5C5C-C143-EF48-8332-547B11A90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13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E3709-8557-4441-B9CA-E8FD675B9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687A9-E73C-3046-B5A2-336EFB280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394F4-5E37-0543-873C-271313317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DEB37B-D0FF-554C-9132-939DF0406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64E33-7C3A-AC43-852C-741F78E4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C0865-940A-904D-B9AC-0CA643A76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13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98B4C-CA29-F543-9801-B1496CEFF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A5EBE1-24FC-C94E-AA4B-9001408B2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2E6E6-6F35-EC4F-945E-68E3AE21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68D57-A3B5-A143-B9A5-1CF5731F6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37337-B90D-8C44-A277-4C9650A06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42EDE-4632-9A4D-A4A2-3C40F6CC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04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1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310981-2FFD-754A-BD07-0FA7A8DB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A86A5-2AA3-2140-9A6E-48DBFBCD0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3C510-4132-CD46-843D-6B4391ACF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0C750-AE18-EC43-9491-942A17C3900E}" type="datetimeFigureOut">
              <a:rPr lang="en-US" smtClean="0"/>
              <a:t>9/25/20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EA088-8C7C-3C4A-8B72-0C34ED585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F9200-B4E2-B04D-830A-D00CCD0E5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3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24468" y="1093789"/>
            <a:ext cx="10276417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6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6.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0310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10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110000"/>
        <a:buFont typeface="Arial" panose="020B0604020202020204" pitchFamily="34" charset="0"/>
        <a:buChar char="•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Arial" panose="020B0604020202020204" pitchFamily="34" charset="0"/>
        <a:buChar char="•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24468" y="1093789"/>
            <a:ext cx="10276417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5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3.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4326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30780" y="1093789"/>
            <a:ext cx="10270105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6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2.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134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96745" y="1093789"/>
            <a:ext cx="10304140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6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4.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6663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utorialspoint.com/Various-Types-of-Keys-in-DBMS" TargetMode="External"/><Relationship Id="rId4" Type="http://schemas.openxmlformats.org/officeDocument/2006/relationships/hyperlink" Target="https://www.guru99.com/dbms-keys.html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bis-uibk.github.io/relax/landing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8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1keydata.com/datawarehousing/data-modeling-levels.html" TargetMode="External"/><Relationship Id="rId3" Type="http://schemas.openxmlformats.org/officeDocument/2006/relationships/image" Target="../media/image3.em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hyperlink" Target="https://ehikioya.com/conceptual-logical-physical-database-modeling/" TargetMode="External"/><Relationship Id="rId4" Type="http://schemas.openxmlformats.org/officeDocument/2006/relationships/image" Target="../media/image19.tiff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dff9@columbia.edu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1" descr="16x9_BG-02.jpg">
            <a:extLst>
              <a:ext uri="{FF2B5EF4-FFF2-40B4-BE49-F238E27FC236}">
                <a16:creationId xmlns:a16="http://schemas.microsoft.com/office/drawing/2014/main" id="{4E0DF001-5020-8A41-AF73-219BE90F8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810734-2FF0-7649-82FB-EC580E615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14339" name="Picture 7">
            <a:extLst>
              <a:ext uri="{FF2B5EF4-FFF2-40B4-BE49-F238E27FC236}">
                <a16:creationId xmlns:a16="http://schemas.microsoft.com/office/drawing/2014/main" id="{7835CF87-06AB-FE46-A84F-6DFA7ED80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Box 9">
            <a:extLst>
              <a:ext uri="{FF2B5EF4-FFF2-40B4-BE49-F238E27FC236}">
                <a16:creationId xmlns:a16="http://schemas.microsoft.com/office/drawing/2014/main" id="{5FBCA086-777B-F84D-8B1A-9780D84C1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84401"/>
            <a:ext cx="12192000" cy="2226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W4111 – 02: Introduction to Databases</a:t>
            </a: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Lecture 3: ER Modeling, SQL, Relational (Part 2)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Donald F. Ferguson</a:t>
            </a:r>
            <a:br>
              <a:rPr lang="en-US" altLang="en-US" sz="2400" i="1" dirty="0">
                <a:solidFill>
                  <a:schemeClr val="bg1"/>
                </a:solidFill>
              </a:rPr>
            </a:br>
            <a:r>
              <a:rPr lang="en-US" altLang="en-US" sz="2400" i="1" dirty="0">
                <a:solidFill>
                  <a:schemeClr val="bg1"/>
                </a:solidFill>
              </a:rPr>
              <a:t>dff9@Columbia.edu</a:t>
            </a:r>
          </a:p>
        </p:txBody>
      </p:sp>
      <p:sp>
        <p:nvSpPr>
          <p:cNvPr id="14341" name="TextBox 10">
            <a:extLst>
              <a:ext uri="{FF2B5EF4-FFF2-40B4-BE49-F238E27FC236}">
                <a16:creationId xmlns:a16="http://schemas.microsoft.com/office/drawing/2014/main" id="{71265E2E-5284-434C-AC84-B53CF6C6D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261101"/>
            <a:ext cx="121920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ts val="3200"/>
              </a:lnSpc>
              <a:spcBef>
                <a:spcPct val="0"/>
              </a:spcBef>
              <a:buNone/>
            </a:pPr>
            <a:r>
              <a:rPr lang="en-US" altLang="en-US" sz="1600" i="1">
                <a:solidFill>
                  <a:schemeClr val="bg1"/>
                </a:solidFill>
              </a:rPr>
              <a:t>TRANSCENDING DISCIPLINES, TRANSFORMING LIVES</a:t>
            </a:r>
          </a:p>
        </p:txBody>
      </p:sp>
    </p:spTree>
    <p:extLst>
      <p:ext uri="{BB962C8B-B14F-4D97-AF65-F5344CB8AC3E}">
        <p14:creationId xmlns:p14="http://schemas.microsoft.com/office/powerpoint/2010/main" val="3923107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Relations are Unordered</a:t>
            </a: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219200"/>
            <a:ext cx="7621047" cy="1048512"/>
          </a:xfrm>
        </p:spPr>
        <p:txBody>
          <a:bodyPr/>
          <a:lstStyle/>
          <a:p>
            <a:r>
              <a:rPr lang="en-US" altLang="en-US" dirty="0"/>
              <a:t>Order of tuples is irrelevant (tuples may be stored in an arbitrary order)</a:t>
            </a:r>
          </a:p>
          <a:p>
            <a:r>
              <a:rPr lang="en-US" altLang="en-US" dirty="0"/>
              <a:t>Example: </a:t>
            </a:r>
            <a:r>
              <a:rPr lang="en-US" altLang="en-US" i="1" dirty="0"/>
              <a:t>instructor</a:t>
            </a:r>
            <a:r>
              <a:rPr lang="en-US" altLang="en-US" dirty="0"/>
              <a:t>  relation with unordered tuples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4" name="Picture 4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574" y="2406291"/>
            <a:ext cx="4456175" cy="3360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450FE8-3C3D-5748-8D77-F465EBCBF84A}"/>
              </a:ext>
            </a:extLst>
          </p:cNvPr>
          <p:cNvSpPr txBox="1"/>
          <p:nvPr/>
        </p:nvSpPr>
        <p:spPr>
          <a:xfrm>
            <a:off x="220902" y="2899064"/>
            <a:ext cx="482856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Relations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are/may be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 ordered</a:t>
            </a:r>
            <a:b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</a:b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in SQL.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FF0000"/>
                </a:solidFill>
                <a:latin typeface="Helvetica"/>
              </a:rPr>
              <a:t>Relations are </a:t>
            </a:r>
            <a:r>
              <a:rPr lang="en-US" sz="2400" b="1" dirty="0">
                <a:solidFill>
                  <a:srgbClr val="FF0000"/>
                </a:solidFill>
                <a:latin typeface="Helvetica"/>
              </a:rPr>
              <a:t>sets</a:t>
            </a:r>
            <a:r>
              <a:rPr lang="en-US" sz="2400" dirty="0">
                <a:solidFill>
                  <a:srgbClr val="FF0000"/>
                </a:solidFill>
                <a:latin typeface="Helvetica"/>
              </a:rPr>
              <a:t> in the theory</a:t>
            </a:r>
            <a:br>
              <a:rPr lang="en-US" sz="2400" dirty="0">
                <a:solidFill>
                  <a:srgbClr val="FF0000"/>
                </a:solidFill>
                <a:latin typeface="Helvetica"/>
              </a:rPr>
            </a:br>
            <a:r>
              <a:rPr lang="en-US" sz="2400" dirty="0">
                <a:solidFill>
                  <a:srgbClr val="FF0000"/>
                </a:solidFill>
                <a:latin typeface="Helvetica"/>
              </a:rPr>
              <a:t>but not necessarily in SQL.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dirty="0">
                <a:solidFill>
                  <a:srgbClr val="FF0000"/>
                </a:solidFill>
                <a:latin typeface="Helvetica"/>
              </a:rPr>
              <a:t>We will cover.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8930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Database Schema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2298"/>
            <a:ext cx="7594414" cy="2055431"/>
          </a:xfrm>
        </p:spPr>
        <p:txBody>
          <a:bodyPr/>
          <a:lstStyle/>
          <a:p>
            <a:r>
              <a:rPr lang="en-US" altLang="en-US" dirty="0">
                <a:sym typeface="Symbol" panose="05050102010706020507" pitchFamily="18" charset="2"/>
              </a:rPr>
              <a:t>Database schema -- is the logical structure of the database.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Database instance -- is a snapshot of the data in the database at a given instant in time. 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Example: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schema:   i</a:t>
            </a:r>
            <a:r>
              <a:rPr lang="en-US" altLang="en-US" i="1" dirty="0">
                <a:sym typeface="Symbol" panose="05050102010706020507" pitchFamily="18" charset="2"/>
              </a:rPr>
              <a:t>nstructor</a:t>
            </a:r>
            <a:r>
              <a:rPr lang="en-US" altLang="en-US" dirty="0">
                <a:sym typeface="Symbol" panose="05050102010706020507" pitchFamily="18" charset="2"/>
              </a:rPr>
              <a:t> (</a:t>
            </a:r>
            <a:r>
              <a:rPr lang="en-US" altLang="en-US" i="1" dirty="0">
                <a:sym typeface="Symbol" panose="05050102010706020507" pitchFamily="18" charset="2"/>
              </a:rPr>
              <a:t>ID, name, dept_name, salary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Instance:</a:t>
            </a:r>
          </a:p>
        </p:txBody>
      </p:sp>
      <p:pic>
        <p:nvPicPr>
          <p:cNvPr id="5" name="Picture 4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129" y="3254440"/>
            <a:ext cx="3644961" cy="274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6215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>
          <a:xfrm>
            <a:off x="1024467" y="377250"/>
            <a:ext cx="10769600" cy="609600"/>
          </a:xfrm>
        </p:spPr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Keys</a:t>
            </a:r>
            <a:b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(Covered in 19-Sep Recitation)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358641"/>
            <a:ext cx="7647680" cy="4896167"/>
          </a:xfrm>
        </p:spPr>
        <p:txBody>
          <a:bodyPr/>
          <a:lstStyle/>
          <a:p>
            <a:r>
              <a:rPr lang="en-US" altLang="en-US" dirty="0"/>
              <a:t>Let K </a:t>
            </a:r>
            <a:r>
              <a:rPr lang="en-US" altLang="en-US" dirty="0">
                <a:sym typeface="Symbol" panose="05050102010706020507" pitchFamily="18" charset="2"/>
              </a:rPr>
              <a:t> R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R(</a:t>
            </a:r>
            <a:r>
              <a:rPr lang="en-US" altLang="en-US" dirty="0" err="1">
                <a:sym typeface="Symbol" panose="05050102010706020507" pitchFamily="18" charset="2"/>
              </a:rPr>
              <a:t>lastname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dirty="0" err="1">
                <a:sym typeface="Symbol" panose="05050102010706020507" pitchFamily="18" charset="2"/>
              </a:rPr>
              <a:t>firstname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dirty="0" err="1">
                <a:sym typeface="Symbol" panose="05050102010706020507" pitchFamily="18" charset="2"/>
              </a:rPr>
              <a:t>iq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dirty="0" err="1">
                <a:sym typeface="Symbol" panose="05050102010706020507" pitchFamily="18" charset="2"/>
              </a:rPr>
              <a:t>ssno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K(</a:t>
            </a:r>
            <a:r>
              <a:rPr lang="en-US" altLang="en-US" dirty="0" err="1">
                <a:sym typeface="Symbol" panose="05050102010706020507" pitchFamily="18" charset="2"/>
              </a:rPr>
              <a:t>iq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dirty="0" err="1">
                <a:sym typeface="Symbol" panose="05050102010706020507" pitchFamily="18" charset="2"/>
              </a:rPr>
              <a:t>ssno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r>
              <a:rPr lang="en-US" altLang="en-US" i="1" dirty="0">
                <a:sym typeface="Symbol" panose="05050102010706020507" pitchFamily="18" charset="2"/>
              </a:rPr>
              <a:t>K </a:t>
            </a:r>
            <a:r>
              <a:rPr lang="en-US" altLang="en-US" dirty="0">
                <a:sym typeface="Symbol" panose="05050102010706020507" pitchFamily="18" charset="2"/>
              </a:rPr>
              <a:t>is a </a:t>
            </a:r>
            <a:r>
              <a:rPr lang="en-US" altLang="en-US" b="1" dirty="0" err="1">
                <a:solidFill>
                  <a:srgbClr val="002060"/>
                </a:solidFill>
                <a:sym typeface="Symbol" panose="05050102010706020507" pitchFamily="18" charset="2"/>
              </a:rPr>
              <a:t>superkey</a:t>
            </a:r>
            <a:r>
              <a:rPr lang="en-US" altLang="en-US" b="1" dirty="0">
                <a:solidFill>
                  <a:schemeClr val="tx2"/>
                </a:solidFill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of 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 if values for 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dirty="0">
                <a:sym typeface="Symbol" panose="05050102010706020507" pitchFamily="18" charset="2"/>
              </a:rPr>
              <a:t> are sufficient to identify a unique tuple of each possible relation </a:t>
            </a:r>
            <a:r>
              <a:rPr lang="en-US" altLang="en-US" i="1" dirty="0">
                <a:sym typeface="Symbol" panose="05050102010706020507" pitchFamily="18" charset="2"/>
              </a:rPr>
              <a:t>r(R)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</a:p>
          <a:p>
            <a:pPr lvl="1">
              <a:lnSpc>
                <a:spcPct val="130000"/>
              </a:lnSpc>
            </a:pPr>
            <a:r>
              <a:rPr lang="en-US" altLang="en-US" dirty="0">
                <a:sym typeface="Symbol" panose="05050102010706020507" pitchFamily="18" charset="2"/>
              </a:rPr>
              <a:t>Example:  {</a:t>
            </a:r>
            <a:r>
              <a:rPr lang="en-US" altLang="en-US" i="1" dirty="0">
                <a:sym typeface="Symbol" panose="05050102010706020507" pitchFamily="18" charset="2"/>
              </a:rPr>
              <a:t>ID</a:t>
            </a:r>
            <a:r>
              <a:rPr lang="en-US" altLang="en-US" dirty="0">
                <a:sym typeface="Symbol" panose="05050102010706020507" pitchFamily="18" charset="2"/>
              </a:rPr>
              <a:t>} and {</a:t>
            </a:r>
            <a:r>
              <a:rPr lang="en-US" altLang="en-US" dirty="0" err="1">
                <a:sym typeface="Symbol" panose="05050102010706020507" pitchFamily="18" charset="2"/>
              </a:rPr>
              <a:t>ID,name</a:t>
            </a:r>
            <a:r>
              <a:rPr lang="en-US" altLang="en-US" dirty="0">
                <a:sym typeface="Symbol" panose="05050102010706020507" pitchFamily="18" charset="2"/>
              </a:rPr>
              <a:t>} are both </a:t>
            </a:r>
            <a:r>
              <a:rPr lang="en-US" altLang="en-US" dirty="0" err="1">
                <a:sym typeface="Symbol" panose="05050102010706020507" pitchFamily="18" charset="2"/>
              </a:rPr>
              <a:t>superkeys</a:t>
            </a:r>
            <a:r>
              <a:rPr lang="en-US" altLang="en-US" dirty="0">
                <a:sym typeface="Symbol" panose="05050102010706020507" pitchFamily="18" charset="2"/>
              </a:rPr>
              <a:t> of </a:t>
            </a:r>
            <a:r>
              <a:rPr lang="en-US" altLang="en-US" i="1" dirty="0">
                <a:sym typeface="Symbol" panose="05050102010706020507" pitchFamily="18" charset="2"/>
              </a:rPr>
              <a:t>instructor.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120000"/>
              </a:lnSpc>
            </a:pPr>
            <a:r>
              <a:rPr lang="en-US" altLang="en-US" dirty="0" err="1">
                <a:sym typeface="Symbol" panose="05050102010706020507" pitchFamily="18" charset="2"/>
              </a:rPr>
              <a:t>Superkey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dirty="0">
                <a:sym typeface="Symbol" panose="05050102010706020507" pitchFamily="18" charset="2"/>
              </a:rPr>
              <a:t> is a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candidate key</a:t>
            </a:r>
            <a:r>
              <a:rPr lang="en-US" altLang="en-US" dirty="0">
                <a:sym typeface="Symbol" panose="05050102010706020507" pitchFamily="18" charset="2"/>
              </a:rPr>
              <a:t> if 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dirty="0">
                <a:sym typeface="Symbol" panose="05050102010706020507" pitchFamily="18" charset="2"/>
              </a:rPr>
              <a:t> is minimal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Example:  {</a:t>
            </a:r>
            <a:r>
              <a:rPr lang="en-US" altLang="en-US" i="1" dirty="0">
                <a:sym typeface="Symbol" panose="05050102010706020507" pitchFamily="18" charset="2"/>
              </a:rPr>
              <a:t>ID</a:t>
            </a:r>
            <a:r>
              <a:rPr lang="en-US" altLang="en-US" dirty="0">
                <a:sym typeface="Symbol" panose="05050102010706020507" pitchFamily="18" charset="2"/>
              </a:rPr>
              <a:t>} is a candidate key for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120000"/>
              </a:lnSpc>
            </a:pPr>
            <a:r>
              <a:rPr lang="en-US" altLang="en-US" dirty="0">
                <a:sym typeface="Symbol" panose="05050102010706020507" pitchFamily="18" charset="2"/>
              </a:rPr>
              <a:t>One of the candidate keys is selected to be the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primary key</a:t>
            </a:r>
            <a:r>
              <a:rPr lang="en-US" altLang="en-US" dirty="0">
                <a:sym typeface="Symbol" panose="05050102010706020507" pitchFamily="18" charset="2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altLang="en-US" dirty="0">
                <a:sym typeface="Symbol" panose="05050102010706020507" pitchFamily="18" charset="2"/>
              </a:rPr>
              <a:t>which one?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Foreign key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constraint: Value in one relation must appear in another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Referencing</a:t>
            </a:r>
            <a:r>
              <a:rPr lang="en-US" altLang="en-US" dirty="0"/>
              <a:t> relation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Referenced</a:t>
            </a:r>
            <a:r>
              <a:rPr lang="en-US" altLang="en-US" dirty="0"/>
              <a:t> relation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Example: </a:t>
            </a:r>
            <a:r>
              <a:rPr lang="en-US" altLang="en-US" i="1" dirty="0">
                <a:sym typeface="Symbol" panose="05050102010706020507" pitchFamily="18" charset="2"/>
              </a:rPr>
              <a:t>dept_name</a:t>
            </a:r>
            <a:r>
              <a:rPr lang="en-US" altLang="en-US" dirty="0">
                <a:sym typeface="Symbol" panose="05050102010706020507" pitchFamily="18" charset="2"/>
              </a:rPr>
              <a:t> in i</a:t>
            </a:r>
            <a:r>
              <a:rPr lang="en-US" altLang="en-US" i="1" dirty="0">
                <a:sym typeface="Symbol" panose="05050102010706020507" pitchFamily="18" charset="2"/>
              </a:rPr>
              <a:t>nstructor</a:t>
            </a:r>
            <a:r>
              <a:rPr lang="en-US" altLang="en-US" dirty="0">
                <a:sym typeface="Symbol" panose="05050102010706020507" pitchFamily="18" charset="2"/>
              </a:rPr>
              <a:t>  is a foreign key from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 referencing </a:t>
            </a:r>
            <a:r>
              <a:rPr lang="en-US" altLang="en-US" i="1" dirty="0">
                <a:sym typeface="Symbol" panose="05050102010706020507" pitchFamily="18" charset="2"/>
              </a:rPr>
              <a:t>department</a:t>
            </a:r>
          </a:p>
        </p:txBody>
      </p:sp>
    </p:spTree>
    <p:extLst>
      <p:ext uri="{BB962C8B-B14F-4D97-AF65-F5344CB8AC3E}">
        <p14:creationId xmlns:p14="http://schemas.microsoft.com/office/powerpoint/2010/main" val="888081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solidFill>
                  <a:prstClr val="white"/>
                </a:solidFill>
              </a:rPr>
              <a:t>Keys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9">
            <a:extLst>
              <a:ext uri="{FF2B5EF4-FFF2-40B4-BE49-F238E27FC236}">
                <a16:creationId xmlns:a16="http://schemas.microsoft.com/office/drawing/2014/main" id="{4E1E625A-A876-8140-A952-90A18B64DE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696FC-A55E-4645-BDED-DE5C3CBED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209" y="741410"/>
            <a:ext cx="11135591" cy="543555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i="1" dirty="0"/>
              <a:t>Keys</a:t>
            </a:r>
            <a:r>
              <a:rPr lang="en-US" dirty="0"/>
              <a:t>, especial foreign keys, is a baffling topic in the beginning.</a:t>
            </a:r>
            <a:br>
              <a:rPr lang="en-US" dirty="0"/>
            </a:br>
            <a:r>
              <a:rPr lang="en-US" dirty="0"/>
              <a:t>Do not worry if you are confused. You will grasp the concept.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SQL (MySQL) worsens the confusion because DB engines: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Implement keys using </a:t>
            </a:r>
            <a:r>
              <a:rPr lang="en-US" i="1" dirty="0"/>
              <a:t>indexes,</a:t>
            </a:r>
            <a:r>
              <a:rPr lang="en-US" dirty="0"/>
              <a:t> which intertwines two concepts and terminology.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Have additional types of keys and constraints.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There are several good online tutorials: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Examples: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hlinkClick r:id="rId4"/>
              </a:rPr>
              <a:t>https://www.guru99.com/dbms-keys.html</a:t>
            </a:r>
            <a:r>
              <a:rPr lang="en-US" dirty="0"/>
              <a:t> 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hlinkClick r:id="rId5"/>
              </a:rPr>
              <a:t>https://www.tutorialspoint.com/Various-Types-of-Keys-in-DBMS</a:t>
            </a:r>
            <a:r>
              <a:rPr lang="en-US" dirty="0"/>
              <a:t> 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Many, many others.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These sometimes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Help (through examples)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and sometimes increase confusion because there are no standards for some terminology,</a:t>
            </a:r>
            <a:br>
              <a:rPr lang="en-US" dirty="0"/>
            </a:br>
            <a:r>
              <a:rPr lang="en-US" dirty="0"/>
              <a:t>and they use inconsistent terms.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The only way to learn is by doing. My approach is: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Do not lecture on topics that you can easily read. This is not an audio book.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Learn by doing with worked examples in class, recitation, etc.</a:t>
            </a:r>
          </a:p>
        </p:txBody>
      </p:sp>
    </p:spTree>
    <p:extLst>
      <p:ext uri="{BB962C8B-B14F-4D97-AF65-F5344CB8AC3E}">
        <p14:creationId xmlns:p14="http://schemas.microsoft.com/office/powerpoint/2010/main" val="176834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Schema Diagram for University Database</a:t>
            </a:r>
          </a:p>
        </p:txBody>
      </p:sp>
      <p:pic>
        <p:nvPicPr>
          <p:cNvPr id="21505" name="Picture 1" descr="C:\Users\as668\Desktop\2_0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24179" y="827320"/>
            <a:ext cx="7133366" cy="4275786"/>
          </a:xfrm>
          <a:prstGeom prst="rect">
            <a:avLst/>
          </a:prstGeom>
          <a:noFill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376DF1C-B91B-6140-88BF-B8787BFC1F64}"/>
              </a:ext>
            </a:extLst>
          </p:cNvPr>
          <p:cNvSpPr/>
          <p:nvPr/>
        </p:nvSpPr>
        <p:spPr>
          <a:xfrm>
            <a:off x="100638" y="3065421"/>
            <a:ext cx="3784551" cy="1931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</a:rPr>
              <a:t>This is not a great schema design.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We will work on defining better</a:t>
            </a:r>
            <a:b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</a:b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schema for this domain in worked</a:t>
            </a:r>
            <a:b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</a:b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exercises in class and lectures.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</a:rPr>
              <a:t>Unfortunately, to explain “keys,” I often have to also use bad designs.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93599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799" y="1"/>
            <a:ext cx="1124989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0">
              <a:spcBef>
                <a:spcPct val="0"/>
              </a:spcBef>
              <a:buNone/>
              <a:defRPr/>
            </a:pPr>
            <a:r>
              <a:rPr lang="en-US" altLang="en-US" dirty="0">
                <a:solidFill>
                  <a:prstClr val="white"/>
                </a:solidFill>
              </a:rPr>
              <a:t>One Terminology </a:t>
            </a:r>
            <a:r>
              <a:rPr lang="en-US" altLang="en-US" sz="2000" dirty="0">
                <a:solidFill>
                  <a:prstClr val="white"/>
                </a:solidFill>
              </a:rPr>
              <a:t>(https://</a:t>
            </a:r>
            <a:r>
              <a:rPr lang="en-US" altLang="en-US" sz="2000" dirty="0" err="1">
                <a:solidFill>
                  <a:prstClr val="white"/>
                </a:solidFill>
              </a:rPr>
              <a:t>www.tutorialspoint.com</a:t>
            </a:r>
            <a:r>
              <a:rPr lang="en-US" altLang="en-US" sz="2000" dirty="0">
                <a:solidFill>
                  <a:prstClr val="white"/>
                </a:solidFill>
              </a:rPr>
              <a:t>/Various-Types-of-Keys-in-DBMS)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9">
            <a:extLst>
              <a:ext uri="{FF2B5EF4-FFF2-40B4-BE49-F238E27FC236}">
                <a16:creationId xmlns:a16="http://schemas.microsoft.com/office/drawing/2014/main" id="{4E1E625A-A876-8140-A952-90A18B64DE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15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F6CDA4-2652-A444-B52E-3D3C957A7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591" y="741410"/>
            <a:ext cx="93726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68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799" y="1"/>
            <a:ext cx="1124989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0">
              <a:spcBef>
                <a:spcPct val="0"/>
              </a:spcBef>
              <a:buNone/>
              <a:defRPr/>
            </a:pPr>
            <a:r>
              <a:rPr lang="en-US" altLang="en-US" dirty="0">
                <a:solidFill>
                  <a:prstClr val="white"/>
                </a:solidFill>
              </a:rPr>
              <a:t>A Second Terminology </a:t>
            </a:r>
            <a:r>
              <a:rPr lang="en-US" altLang="en-US" sz="2000" dirty="0">
                <a:solidFill>
                  <a:prstClr val="white"/>
                </a:solidFill>
              </a:rPr>
              <a:t>(https://www.guru99.com/</a:t>
            </a:r>
            <a:r>
              <a:rPr lang="en-US" altLang="en-US" sz="2000" dirty="0" err="1">
                <a:solidFill>
                  <a:prstClr val="white"/>
                </a:solidFill>
              </a:rPr>
              <a:t>dbms-keys.html</a:t>
            </a:r>
            <a:r>
              <a:rPr lang="en-US" altLang="en-US" sz="2000" dirty="0">
                <a:solidFill>
                  <a:prstClr val="white"/>
                </a:solidFill>
              </a:rPr>
              <a:t>)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9">
            <a:extLst>
              <a:ext uri="{FF2B5EF4-FFF2-40B4-BE49-F238E27FC236}">
                <a16:creationId xmlns:a16="http://schemas.microsoft.com/office/drawing/2014/main" id="{4E1E625A-A876-8140-A952-90A18B64DE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16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94F77D-1C8E-964D-BB39-755B646BE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30827"/>
            <a:ext cx="9147464" cy="5396346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3C68CF32-717C-DC45-82D2-DF6F2708711B}"/>
              </a:ext>
            </a:extLst>
          </p:cNvPr>
          <p:cNvSpPr/>
          <p:nvPr/>
        </p:nvSpPr>
        <p:spPr>
          <a:xfrm>
            <a:off x="8936182" y="4831773"/>
            <a:ext cx="447002" cy="1205345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A55BDC-ED96-2341-90E0-259FD52A6780}"/>
              </a:ext>
            </a:extLst>
          </p:cNvPr>
          <p:cNvSpPr txBox="1"/>
          <p:nvPr/>
        </p:nvSpPr>
        <p:spPr>
          <a:xfrm>
            <a:off x="9456883" y="5146462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772500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solidFill>
                  <a:prstClr val="white"/>
                </a:solidFill>
              </a:rPr>
              <a:t>An Example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9">
            <a:extLst>
              <a:ext uri="{FF2B5EF4-FFF2-40B4-BE49-F238E27FC236}">
                <a16:creationId xmlns:a16="http://schemas.microsoft.com/office/drawing/2014/main" id="{4E1E625A-A876-8140-A952-90A18B64DE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17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2696FC-A55E-4645-BDED-DE5C3CBEDD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209" y="741410"/>
                <a:ext cx="11544300" cy="5435553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600" dirty="0"/>
                  <a:t>Consider: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200" dirty="0"/>
                  <a:t>Grades = (</a:t>
                </a:r>
                <a:r>
                  <a:rPr lang="en-US" sz="2200" dirty="0" err="1"/>
                  <a:t>uni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lastname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firstname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course_no</a:t>
                </a:r>
                <a:r>
                  <a:rPr lang="en-US" sz="2200" dirty="0"/>
                  <a:t>, semester, year, </a:t>
                </a:r>
                <a:r>
                  <a:rPr lang="en-US" sz="2200" dirty="0" err="1"/>
                  <a:t>section_no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callno</a:t>
                </a:r>
                <a:r>
                  <a:rPr lang="en-US" sz="2200" dirty="0"/>
                  <a:t>, email, grade)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200" dirty="0"/>
                  <a:t>Students = (</a:t>
                </a:r>
                <a:r>
                  <a:rPr lang="en-US" sz="2200" dirty="0" err="1"/>
                  <a:t>uni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lastname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firstname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enrollment_year</a:t>
                </a:r>
                <a:r>
                  <a:rPr lang="en-US" sz="2200" dirty="0"/>
                  <a:t>, email)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200" dirty="0"/>
                  <a:t>Sections = (</a:t>
                </a:r>
                <a:r>
                  <a:rPr lang="en-US" sz="2200" dirty="0" err="1"/>
                  <a:t>course_no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section_no</a:t>
                </a:r>
                <a:r>
                  <a:rPr lang="en-US" sz="2200" dirty="0"/>
                  <a:t>, year, semester, </a:t>
                </a:r>
                <a:r>
                  <a:rPr lang="en-US" sz="2200" dirty="0" err="1"/>
                  <a:t>call_no</a:t>
                </a:r>
                <a:r>
                  <a:rPr lang="en-US" sz="2200" dirty="0"/>
                  <a:t>)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600" dirty="0"/>
                  <a:t>Some keys in Grades: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200" dirty="0"/>
                  <a:t>(</a:t>
                </a:r>
                <a:r>
                  <a:rPr lang="en-US" sz="2200" dirty="0" err="1"/>
                  <a:t>uni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lastname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callno</a:t>
                </a:r>
                <a:r>
                  <a:rPr lang="en-US" sz="2200" dirty="0"/>
                  <a:t>) is a </a:t>
                </a:r>
                <a:r>
                  <a:rPr lang="en-US" sz="2200" i="1" dirty="0"/>
                  <a:t>Super Key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200" dirty="0"/>
                  <a:t>(</a:t>
                </a:r>
                <a:r>
                  <a:rPr lang="en-US" sz="2200" dirty="0" err="1"/>
                  <a:t>uni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callno</a:t>
                </a:r>
                <a:r>
                  <a:rPr lang="en-US" sz="2200" dirty="0"/>
                  <a:t>)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sz="2200" dirty="0"/>
                  <a:t> (</a:t>
                </a:r>
                <a:r>
                  <a:rPr lang="en-US" sz="2200" dirty="0" err="1"/>
                  <a:t>uni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lastname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callno</a:t>
                </a:r>
                <a:r>
                  <a:rPr lang="en-US" sz="2200" dirty="0"/>
                  <a:t>) and (</a:t>
                </a:r>
                <a:r>
                  <a:rPr lang="en-US" sz="2200" dirty="0" err="1"/>
                  <a:t>uni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callno</a:t>
                </a:r>
                <a:r>
                  <a:rPr lang="en-US" sz="2200" dirty="0"/>
                  <a:t>) is a Super Key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br>
                  <a:rPr lang="en-US" sz="2200" dirty="0">
                    <a:ea typeface="Cambria Math" panose="02040503050406030204" pitchFamily="18" charset="0"/>
                  </a:rPr>
                </a:br>
                <a:r>
                  <a:rPr lang="en-US" sz="2200" dirty="0">
                    <a:ea typeface="Cambria Math" panose="02040503050406030204" pitchFamily="18" charset="0"/>
                  </a:rPr>
                  <a:t>(</a:t>
                </a:r>
                <a:r>
                  <a:rPr lang="en-US" sz="2200" dirty="0" err="1">
                    <a:ea typeface="Cambria Math" panose="02040503050406030204" pitchFamily="18" charset="0"/>
                  </a:rPr>
                  <a:t>uni</a:t>
                </a:r>
                <a:r>
                  <a:rPr lang="en-US" sz="2200" dirty="0">
                    <a:ea typeface="Cambria Math" panose="02040503050406030204" pitchFamily="18" charset="0"/>
                  </a:rPr>
                  <a:t>, </a:t>
                </a:r>
                <a:r>
                  <a:rPr lang="en-US" sz="2200" dirty="0" err="1">
                    <a:ea typeface="Cambria Math" panose="02040503050406030204" pitchFamily="18" charset="0"/>
                  </a:rPr>
                  <a:t>lastname</a:t>
                </a:r>
                <a:r>
                  <a:rPr lang="en-US" sz="2200" dirty="0">
                    <a:ea typeface="Cambria Math" panose="02040503050406030204" pitchFamily="18" charset="0"/>
                  </a:rPr>
                  <a:t>, </a:t>
                </a:r>
                <a:r>
                  <a:rPr lang="en-US" sz="2200" dirty="0" err="1">
                    <a:ea typeface="Cambria Math" panose="02040503050406030204" pitchFamily="18" charset="0"/>
                  </a:rPr>
                  <a:t>callno</a:t>
                </a:r>
                <a:r>
                  <a:rPr lang="en-US" sz="2200" dirty="0">
                    <a:ea typeface="Cambria Math" panose="02040503050406030204" pitchFamily="18" charset="0"/>
                  </a:rPr>
                  <a:t>) is </a:t>
                </a:r>
                <a:r>
                  <a:rPr lang="en-US" sz="2200" b="1" dirty="0">
                    <a:ea typeface="Cambria Math" panose="02040503050406030204" pitchFamily="18" charset="0"/>
                  </a:rPr>
                  <a:t>not</a:t>
                </a:r>
                <a:r>
                  <a:rPr lang="en-US" sz="2200" dirty="0">
                    <a:ea typeface="Cambria Math" panose="02040503050406030204" pitchFamily="18" charset="0"/>
                  </a:rPr>
                  <a:t> a Candidate Key.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∄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sz="2200" dirty="0"/>
                  <a:t> (uni, callno)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SuperKey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True</m:t>
                    </m:r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 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200" dirty="0"/>
                  <a:t> </a:t>
                </a:r>
                <a:r>
                  <a:rPr lang="en-US" sz="2200" dirty="0" err="1"/>
                  <a:t>CandidateKey</a:t>
                </a:r>
                <a:r>
                  <a:rPr lang="en-US" sz="2200" dirty="0"/>
                  <a:t>((</a:t>
                </a:r>
                <a:r>
                  <a:rPr lang="en-US" sz="2200" dirty="0" err="1"/>
                  <a:t>uni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callno</a:t>
                </a:r>
                <a:r>
                  <a:rPr lang="en-US" sz="2200" dirty="0"/>
                  <a:t>)) = True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200" dirty="0"/>
                  <a:t>(</a:t>
                </a:r>
                <a:r>
                  <a:rPr lang="en-US" sz="2200" dirty="0" err="1"/>
                  <a:t>uni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course_no</a:t>
                </a:r>
                <a:r>
                  <a:rPr lang="en-US" sz="2200" dirty="0"/>
                  <a:t>, semester, year, </a:t>
                </a:r>
                <a:r>
                  <a:rPr lang="en-US" sz="2200" dirty="0" err="1"/>
                  <a:t>section_no</a:t>
                </a:r>
                <a:r>
                  <a:rPr lang="en-US" sz="2200" dirty="0"/>
                  <a:t>) is</a:t>
                </a:r>
              </a:p>
              <a:p>
                <a:pPr lvl="2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1800" dirty="0"/>
                  <a:t>Candidate Key</a:t>
                </a:r>
              </a:p>
              <a:p>
                <a:pPr lvl="2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1800" dirty="0"/>
                  <a:t>Composite Key, but NOT a Compound Key; individual elements are not foreign keys.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200" dirty="0"/>
                  <a:t>(</a:t>
                </a:r>
                <a:r>
                  <a:rPr lang="en-US" sz="2200" dirty="0" err="1"/>
                  <a:t>uni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call_no</a:t>
                </a:r>
                <a:r>
                  <a:rPr lang="en-US" sz="2200" dirty="0"/>
                  <a:t>) is</a:t>
                </a:r>
              </a:p>
              <a:p>
                <a:pPr lvl="2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1800" dirty="0"/>
                  <a:t>A Candidate Key</a:t>
                </a:r>
              </a:p>
              <a:p>
                <a:pPr lvl="2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1800" dirty="0"/>
                  <a:t>A Composite Key</a:t>
                </a:r>
              </a:p>
              <a:p>
                <a:pPr lvl="2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1800" dirty="0"/>
                  <a:t>A Compound Key, because </a:t>
                </a:r>
                <a:r>
                  <a:rPr lang="en-US" sz="1800" dirty="0" err="1"/>
                  <a:t>uni</a:t>
                </a:r>
                <a:r>
                  <a:rPr lang="en-US" sz="1800" dirty="0"/>
                  <a:t> is a foreign key into </a:t>
                </a:r>
                <a:r>
                  <a:rPr lang="en-US" sz="1800" i="1" dirty="0"/>
                  <a:t>Students</a:t>
                </a:r>
                <a:r>
                  <a:rPr lang="en-US" sz="1800" dirty="0"/>
                  <a:t> and </a:t>
                </a:r>
                <a:r>
                  <a:rPr lang="en-US" sz="1800" dirty="0" err="1"/>
                  <a:t>call_no</a:t>
                </a:r>
                <a:r>
                  <a:rPr lang="en-US" sz="1800" dirty="0"/>
                  <a:t> is a foreign key into </a:t>
                </a:r>
                <a:r>
                  <a:rPr lang="en-US" sz="1800" i="1" dirty="0"/>
                  <a:t>Sections.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600" dirty="0"/>
                  <a:t>Other keys: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200" dirty="0" err="1"/>
                  <a:t>call_no</a:t>
                </a:r>
                <a:r>
                  <a:rPr lang="en-US" sz="2200" dirty="0"/>
                  <a:t> is a Surrogate Key in Sections.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200" dirty="0"/>
                  <a:t>If </a:t>
                </a:r>
                <a:r>
                  <a:rPr lang="en-US" sz="2200" dirty="0" err="1"/>
                  <a:t>uni</a:t>
                </a:r>
                <a:r>
                  <a:rPr lang="en-US" sz="2200" dirty="0"/>
                  <a:t> is the Primary Key in Students, then email is a Secondary Key.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endParaRPr lang="en-US" sz="2200" dirty="0"/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2696FC-A55E-4645-BDED-DE5C3CBEDD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209" y="741410"/>
                <a:ext cx="11544300" cy="5435553"/>
              </a:xfrm>
              <a:blipFill>
                <a:blip r:embed="rId4"/>
                <a:stretch>
                  <a:fillRect l="-549" t="-466" b="-1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4212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207CD1-F76F-7749-98FA-AAA755061ABF}"/>
              </a:ext>
            </a:extLst>
          </p:cNvPr>
          <p:cNvSpPr txBox="1"/>
          <p:nvPr/>
        </p:nvSpPr>
        <p:spPr>
          <a:xfrm>
            <a:off x="1385740" y="1583703"/>
            <a:ext cx="57224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Person(</a:t>
            </a:r>
            <a:r>
              <a:rPr lang="en-US" dirty="0" err="1"/>
              <a:t>uni</a:t>
            </a:r>
            <a:r>
              <a:rPr lang="en-US" dirty="0"/>
              <a:t>, </a:t>
            </a:r>
            <a:r>
              <a:rPr lang="en-US" dirty="0" err="1"/>
              <a:t>lastname</a:t>
            </a:r>
            <a:r>
              <a:rPr lang="en-US" dirty="0"/>
              <a:t>, </a:t>
            </a:r>
            <a:r>
              <a:rPr lang="en-US" dirty="0" err="1"/>
              <a:t>middlename</a:t>
            </a:r>
            <a:r>
              <a:rPr lang="en-US" dirty="0"/>
              <a:t>, </a:t>
            </a:r>
            <a:r>
              <a:rPr lang="en-US" dirty="0" err="1"/>
              <a:t>firstname</a:t>
            </a:r>
            <a:r>
              <a:rPr lang="en-US" dirty="0"/>
              <a:t>, email, role)</a:t>
            </a:r>
          </a:p>
          <a:p>
            <a:endParaRPr lang="en-US" dirty="0"/>
          </a:p>
          <a:p>
            <a:r>
              <a:rPr lang="en-US" dirty="0"/>
              <a:t>(</a:t>
            </a:r>
            <a:r>
              <a:rPr lang="en-US" dirty="0" err="1"/>
              <a:t>xxxx</a:t>
            </a:r>
            <a:r>
              <a:rPr lang="en-US" dirty="0"/>
              <a:t>, Ferguson, Donald, Francis, Professor)</a:t>
            </a:r>
          </a:p>
        </p:txBody>
      </p:sp>
    </p:spTree>
    <p:extLst>
      <p:ext uri="{BB962C8B-B14F-4D97-AF65-F5344CB8AC3E}">
        <p14:creationId xmlns:p14="http://schemas.microsoft.com/office/powerpoint/2010/main" val="3275977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solidFill>
                  <a:prstClr val="white"/>
                </a:solidFill>
              </a:rPr>
              <a:t>An Example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9">
            <a:extLst>
              <a:ext uri="{FF2B5EF4-FFF2-40B4-BE49-F238E27FC236}">
                <a16:creationId xmlns:a16="http://schemas.microsoft.com/office/drawing/2014/main" id="{4E1E625A-A876-8140-A952-90A18B64DE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19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2696FC-A55E-4645-BDED-DE5C3CBEDD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209" y="741410"/>
                <a:ext cx="11544300" cy="5435553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600" dirty="0"/>
                  <a:t>Consider: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200" dirty="0"/>
                  <a:t>Grades = (</a:t>
                </a:r>
                <a:r>
                  <a:rPr lang="en-US" sz="2200" dirty="0" err="1"/>
                  <a:t>uni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lastname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firstname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course_no</a:t>
                </a:r>
                <a:r>
                  <a:rPr lang="en-US" sz="2200" dirty="0"/>
                  <a:t>, semester, year, </a:t>
                </a:r>
                <a:r>
                  <a:rPr lang="en-US" sz="2200" dirty="0" err="1"/>
                  <a:t>section_no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callno</a:t>
                </a:r>
                <a:r>
                  <a:rPr lang="en-US" sz="2200" dirty="0"/>
                  <a:t>, email, grade)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200" dirty="0"/>
                  <a:t>Students = (</a:t>
                </a:r>
                <a:r>
                  <a:rPr lang="en-US" sz="2200" dirty="0" err="1"/>
                  <a:t>uni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lastname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firstname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enrollment_year</a:t>
                </a:r>
                <a:r>
                  <a:rPr lang="en-US" sz="2200" dirty="0"/>
                  <a:t>, email)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200" dirty="0"/>
                  <a:t>Sections = (</a:t>
                </a:r>
                <a:r>
                  <a:rPr lang="en-US" sz="2200" dirty="0" err="1"/>
                  <a:t>course_no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section_no</a:t>
                </a:r>
                <a:r>
                  <a:rPr lang="en-US" sz="2200" dirty="0"/>
                  <a:t>, year, semester, </a:t>
                </a:r>
                <a:r>
                  <a:rPr lang="en-US" sz="2200" dirty="0" err="1"/>
                  <a:t>call_no</a:t>
                </a:r>
                <a:r>
                  <a:rPr lang="en-US" sz="2200" dirty="0"/>
                  <a:t>)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600" dirty="0"/>
                  <a:t>Some keys in Grades: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200" dirty="0"/>
                  <a:t>(</a:t>
                </a:r>
                <a:r>
                  <a:rPr lang="en-US" sz="2200" dirty="0" err="1"/>
                  <a:t>uni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lastname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callno</a:t>
                </a:r>
                <a:r>
                  <a:rPr lang="en-US" sz="2200" dirty="0"/>
                  <a:t>) is a </a:t>
                </a:r>
                <a:r>
                  <a:rPr lang="en-US" sz="2200" i="1" dirty="0"/>
                  <a:t>Super Key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200" dirty="0"/>
                  <a:t>(</a:t>
                </a:r>
                <a:r>
                  <a:rPr lang="en-US" sz="2200" dirty="0" err="1"/>
                  <a:t>uni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callno</a:t>
                </a:r>
                <a:r>
                  <a:rPr lang="en-US" sz="2200" dirty="0"/>
                  <a:t>)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sz="2200" dirty="0"/>
                  <a:t> (</a:t>
                </a:r>
                <a:r>
                  <a:rPr lang="en-US" sz="2200" dirty="0" err="1"/>
                  <a:t>uni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lastname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callno</a:t>
                </a:r>
                <a:r>
                  <a:rPr lang="en-US" sz="2200" dirty="0"/>
                  <a:t>) and (</a:t>
                </a:r>
                <a:r>
                  <a:rPr lang="en-US" sz="2200" dirty="0" err="1"/>
                  <a:t>uni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callno</a:t>
                </a:r>
                <a:r>
                  <a:rPr lang="en-US" sz="2200" dirty="0"/>
                  <a:t>) is a Super Key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br>
                  <a:rPr lang="en-US" sz="2200" dirty="0">
                    <a:ea typeface="Cambria Math" panose="02040503050406030204" pitchFamily="18" charset="0"/>
                  </a:rPr>
                </a:br>
                <a:r>
                  <a:rPr lang="en-US" sz="2200" dirty="0">
                    <a:ea typeface="Cambria Math" panose="02040503050406030204" pitchFamily="18" charset="0"/>
                  </a:rPr>
                  <a:t>(</a:t>
                </a:r>
                <a:r>
                  <a:rPr lang="en-US" sz="2200" dirty="0" err="1">
                    <a:ea typeface="Cambria Math" panose="02040503050406030204" pitchFamily="18" charset="0"/>
                  </a:rPr>
                  <a:t>uni</a:t>
                </a:r>
                <a:r>
                  <a:rPr lang="en-US" sz="2200" dirty="0">
                    <a:ea typeface="Cambria Math" panose="02040503050406030204" pitchFamily="18" charset="0"/>
                  </a:rPr>
                  <a:t>, </a:t>
                </a:r>
                <a:r>
                  <a:rPr lang="en-US" sz="2200" dirty="0" err="1">
                    <a:ea typeface="Cambria Math" panose="02040503050406030204" pitchFamily="18" charset="0"/>
                  </a:rPr>
                  <a:t>lastname</a:t>
                </a:r>
                <a:r>
                  <a:rPr lang="en-US" sz="2200" dirty="0">
                    <a:ea typeface="Cambria Math" panose="02040503050406030204" pitchFamily="18" charset="0"/>
                  </a:rPr>
                  <a:t>, </a:t>
                </a:r>
                <a:r>
                  <a:rPr lang="en-US" sz="2200" dirty="0" err="1">
                    <a:ea typeface="Cambria Math" panose="02040503050406030204" pitchFamily="18" charset="0"/>
                  </a:rPr>
                  <a:t>callno</a:t>
                </a:r>
                <a:r>
                  <a:rPr lang="en-US" sz="2200" dirty="0">
                    <a:ea typeface="Cambria Math" panose="02040503050406030204" pitchFamily="18" charset="0"/>
                  </a:rPr>
                  <a:t>) is </a:t>
                </a:r>
                <a:r>
                  <a:rPr lang="en-US" sz="2200" b="1" dirty="0">
                    <a:ea typeface="Cambria Math" panose="02040503050406030204" pitchFamily="18" charset="0"/>
                  </a:rPr>
                  <a:t>not</a:t>
                </a:r>
                <a:r>
                  <a:rPr lang="en-US" sz="2200" dirty="0">
                    <a:ea typeface="Cambria Math" panose="02040503050406030204" pitchFamily="18" charset="0"/>
                  </a:rPr>
                  <a:t> a Candidate Key.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∄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sz="2200" dirty="0"/>
                  <a:t> (uni, callno)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SuperKey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True</m:t>
                    </m:r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 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200" dirty="0"/>
                  <a:t> </a:t>
                </a:r>
                <a:r>
                  <a:rPr lang="en-US" sz="2200" dirty="0" err="1"/>
                  <a:t>CandidateKey</a:t>
                </a:r>
                <a:r>
                  <a:rPr lang="en-US" sz="2200" dirty="0"/>
                  <a:t>((</a:t>
                </a:r>
                <a:r>
                  <a:rPr lang="en-US" sz="2200" dirty="0" err="1"/>
                  <a:t>uni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callno</a:t>
                </a:r>
                <a:r>
                  <a:rPr lang="en-US" sz="2200" dirty="0"/>
                  <a:t>)) = True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200" dirty="0"/>
                  <a:t>(</a:t>
                </a:r>
                <a:r>
                  <a:rPr lang="en-US" sz="2200" dirty="0" err="1"/>
                  <a:t>uni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course_no</a:t>
                </a:r>
                <a:r>
                  <a:rPr lang="en-US" sz="2200" dirty="0"/>
                  <a:t>, semester, year, </a:t>
                </a:r>
                <a:r>
                  <a:rPr lang="en-US" sz="2200" dirty="0" err="1"/>
                  <a:t>section_no</a:t>
                </a:r>
                <a:r>
                  <a:rPr lang="en-US" sz="2200" dirty="0"/>
                  <a:t>) is</a:t>
                </a:r>
              </a:p>
              <a:p>
                <a:pPr lvl="2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1800" dirty="0"/>
                  <a:t>Candidate Key</a:t>
                </a:r>
              </a:p>
              <a:p>
                <a:pPr lvl="2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1800" dirty="0"/>
                  <a:t>Composite Key, but NOT a Compound Key; individual elements are not foreign keys.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200" dirty="0"/>
                  <a:t>(</a:t>
                </a:r>
                <a:r>
                  <a:rPr lang="en-US" sz="2200" dirty="0" err="1"/>
                  <a:t>uni</a:t>
                </a:r>
                <a:r>
                  <a:rPr lang="en-US" sz="2200" dirty="0"/>
                  <a:t>, </a:t>
                </a:r>
                <a:r>
                  <a:rPr lang="en-US" sz="2200" dirty="0" err="1"/>
                  <a:t>call_no</a:t>
                </a:r>
                <a:r>
                  <a:rPr lang="en-US" sz="2200" dirty="0"/>
                  <a:t>) is</a:t>
                </a:r>
              </a:p>
              <a:p>
                <a:pPr lvl="2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1800" dirty="0"/>
                  <a:t>A Candidate Key</a:t>
                </a:r>
              </a:p>
              <a:p>
                <a:pPr lvl="2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1800" dirty="0"/>
                  <a:t>A Composite Key</a:t>
                </a:r>
              </a:p>
              <a:p>
                <a:pPr lvl="2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1800" dirty="0"/>
                  <a:t>A Compound Key, because </a:t>
                </a:r>
                <a:r>
                  <a:rPr lang="en-US" sz="1800" dirty="0" err="1"/>
                  <a:t>uni</a:t>
                </a:r>
                <a:r>
                  <a:rPr lang="en-US" sz="1800" dirty="0"/>
                  <a:t> is a foreign key into </a:t>
                </a:r>
                <a:r>
                  <a:rPr lang="en-US" sz="1800" i="1" dirty="0"/>
                  <a:t>Students</a:t>
                </a:r>
                <a:r>
                  <a:rPr lang="en-US" sz="1800" dirty="0"/>
                  <a:t> and </a:t>
                </a:r>
                <a:r>
                  <a:rPr lang="en-US" sz="1800" dirty="0" err="1"/>
                  <a:t>call_no</a:t>
                </a:r>
                <a:r>
                  <a:rPr lang="en-US" sz="1800" dirty="0"/>
                  <a:t> is a foreign key into </a:t>
                </a:r>
                <a:r>
                  <a:rPr lang="en-US" sz="1800" i="1" dirty="0"/>
                  <a:t>Sections.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600" dirty="0"/>
                  <a:t>Other keys: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200" dirty="0" err="1"/>
                  <a:t>call_no</a:t>
                </a:r>
                <a:r>
                  <a:rPr lang="en-US" sz="2200" dirty="0"/>
                  <a:t> is a Surrogate Key in Sections.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200" dirty="0"/>
                  <a:t>If </a:t>
                </a:r>
                <a:r>
                  <a:rPr lang="en-US" sz="2200" dirty="0" err="1"/>
                  <a:t>uni</a:t>
                </a:r>
                <a:r>
                  <a:rPr lang="en-US" sz="2200" dirty="0"/>
                  <a:t> is the Primary </a:t>
                </a:r>
                <a:r>
                  <a:rPr lang="en-US" sz="2200" dirty="0" err="1"/>
                  <a:t>Pey</a:t>
                </a:r>
                <a:r>
                  <a:rPr lang="en-US" sz="2200" dirty="0"/>
                  <a:t> in Students, then email is a Secondary Key.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endParaRPr lang="en-US" sz="2200" dirty="0"/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2696FC-A55E-4645-BDED-DE5C3CBEDD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209" y="741410"/>
                <a:ext cx="11544300" cy="5435553"/>
              </a:xfrm>
              <a:blipFill>
                <a:blip r:embed="rId4"/>
                <a:stretch>
                  <a:fillRect l="-549" t="-466" b="-1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96A0522-DBA6-604F-9411-C23CF1C9D6E3}"/>
              </a:ext>
            </a:extLst>
          </p:cNvPr>
          <p:cNvSpPr/>
          <p:nvPr/>
        </p:nvSpPr>
        <p:spPr>
          <a:xfrm>
            <a:off x="304800" y="609600"/>
            <a:ext cx="11384973" cy="54821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Comments: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If I got that right, it was a miracle.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If you understood that, it was a miracle.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Do not worry if I got that right and you did not understand.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If I got it wrong, and you did understand, that is bad.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“There is no concept so simple that database professors cannot make it confusing, often using math.”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will cover the concepts and theory, but I tend to focus on practical scenarios.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Why do I cover the theory?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Interesting and important, and sometimes useful.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People cannot yell at me for not teaching the theory.</a:t>
            </a:r>
          </a:p>
        </p:txBody>
      </p:sp>
    </p:spTree>
    <p:extLst>
      <p:ext uri="{BB962C8B-B14F-4D97-AF65-F5344CB8AC3E}">
        <p14:creationId xmlns:p14="http://schemas.microsoft.com/office/powerpoint/2010/main" val="1004898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46491-1C39-D449-99BA-A2CE757EEB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38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I will be back in a minute.</a:t>
            </a:r>
            <a:br>
              <a:rPr lang="en-US" dirty="0"/>
            </a:br>
            <a:r>
              <a:rPr lang="en-US" dirty="0"/>
              <a:t>Send Slack message or</a:t>
            </a:r>
            <a:br>
              <a:rPr lang="en-US" dirty="0"/>
            </a:br>
            <a:r>
              <a:rPr lang="en-US" dirty="0"/>
              <a:t>chat in Zoom meeting.</a:t>
            </a:r>
          </a:p>
        </p:txBody>
      </p:sp>
    </p:spTree>
    <p:extLst>
      <p:ext uri="{BB962C8B-B14F-4D97-AF65-F5344CB8AC3E}">
        <p14:creationId xmlns:p14="http://schemas.microsoft.com/office/powerpoint/2010/main" val="41237503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Relational Query Languages</a:t>
            </a:r>
          </a:p>
        </p:txBody>
      </p:sp>
      <p:sp>
        <p:nvSpPr>
          <p:cNvPr id="112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77914"/>
            <a:ext cx="7692069" cy="3555047"/>
          </a:xfrm>
        </p:spPr>
        <p:txBody>
          <a:bodyPr/>
          <a:lstStyle/>
          <a:p>
            <a:r>
              <a:rPr lang="en-US" altLang="en-US" dirty="0"/>
              <a:t>Procedural versus non-procedural, or declarative</a:t>
            </a:r>
          </a:p>
          <a:p>
            <a:r>
              <a:rPr lang="en-US" altLang="en-US" dirty="0"/>
              <a:t>“Pure” languages:</a:t>
            </a:r>
          </a:p>
          <a:p>
            <a:pPr lvl="1"/>
            <a:r>
              <a:rPr lang="en-US" altLang="en-US" dirty="0"/>
              <a:t>Relational algebra</a:t>
            </a:r>
          </a:p>
          <a:p>
            <a:pPr lvl="1"/>
            <a:r>
              <a:rPr lang="en-US" altLang="en-US" dirty="0"/>
              <a:t>Tuple relational calculus</a:t>
            </a:r>
          </a:p>
          <a:p>
            <a:pPr lvl="1"/>
            <a:r>
              <a:rPr lang="en-US" altLang="en-US" dirty="0"/>
              <a:t>Domain relational calculus</a:t>
            </a:r>
          </a:p>
          <a:p>
            <a:r>
              <a:rPr lang="en-US" altLang="en-US" dirty="0"/>
              <a:t>The above 3 pure languages are equivalent in computing power</a:t>
            </a:r>
          </a:p>
          <a:p>
            <a:r>
              <a:rPr lang="en-US" altLang="en-US" dirty="0"/>
              <a:t>We will concentrate in this chapter on relational algebra</a:t>
            </a:r>
          </a:p>
          <a:p>
            <a:pPr lvl="1"/>
            <a:r>
              <a:rPr lang="en-US" altLang="en-US" dirty="0"/>
              <a:t>Not </a:t>
            </a:r>
            <a:r>
              <a:rPr lang="en-US" altLang="en-US" dirty="0" err="1"/>
              <a:t>turing</a:t>
            </a:r>
            <a:r>
              <a:rPr lang="en-US" altLang="en-US" dirty="0"/>
              <a:t>-machine equivalent</a:t>
            </a:r>
          </a:p>
          <a:p>
            <a:pPr lvl="1"/>
            <a:r>
              <a:rPr lang="en-US" altLang="en-US" dirty="0"/>
              <a:t>Consists of 6 basic operations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9601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Relational Algebra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7913"/>
            <a:ext cx="7558903" cy="4876800"/>
          </a:xfrm>
        </p:spPr>
        <p:txBody>
          <a:bodyPr/>
          <a:lstStyle/>
          <a:p>
            <a:r>
              <a:rPr lang="en-US" altLang="en-US" dirty="0"/>
              <a:t>A  procedural language consisting  of a set of operations that take one or two relations as input and produce a new relation as their result. </a:t>
            </a:r>
          </a:p>
          <a:p>
            <a:r>
              <a:rPr lang="en-US" altLang="en-US" dirty="0"/>
              <a:t>Six basic operators</a:t>
            </a:r>
          </a:p>
          <a:p>
            <a:pPr lvl="1"/>
            <a:r>
              <a:rPr lang="en-US" altLang="en-US" dirty="0"/>
              <a:t>select: </a:t>
            </a:r>
            <a:r>
              <a:rPr kumimoji="0" lang="en-US" altLang="en-US" dirty="0">
                <a:sym typeface="Symbol" panose="05050102010706020507" pitchFamily="18" charset="2"/>
              </a:rPr>
              <a:t></a:t>
            </a:r>
            <a:endParaRPr lang="en-US" altLang="en-US" dirty="0"/>
          </a:p>
          <a:p>
            <a:pPr lvl="1"/>
            <a:r>
              <a:rPr lang="en-US" altLang="en-US" dirty="0"/>
              <a:t>project: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endParaRPr lang="en-US" altLang="en-US" dirty="0"/>
          </a:p>
          <a:p>
            <a:pPr lvl="1"/>
            <a:r>
              <a:rPr lang="en-US" altLang="en-US" dirty="0"/>
              <a:t>union: </a:t>
            </a:r>
            <a:r>
              <a:rPr lang="en-US" altLang="en-US" dirty="0">
                <a:sym typeface="Symbol" panose="05050102010706020507" pitchFamily="18" charset="2"/>
              </a:rPr>
              <a:t></a:t>
            </a:r>
            <a:endParaRPr lang="en-US" altLang="en-US" dirty="0"/>
          </a:p>
          <a:p>
            <a:pPr lvl="1"/>
            <a:r>
              <a:rPr lang="en-US" altLang="en-US" dirty="0"/>
              <a:t>set difference: </a:t>
            </a:r>
            <a:r>
              <a:rPr lang="en-US" altLang="en-US" i="1" dirty="0"/>
              <a:t>–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Cartesian product: x</a:t>
            </a:r>
          </a:p>
          <a:p>
            <a:pPr lvl="1"/>
            <a:r>
              <a:rPr lang="en-US" altLang="en-US" dirty="0"/>
              <a:t>rename: </a:t>
            </a:r>
            <a:r>
              <a:rPr lang="en-US" altLang="en-US" i="1" dirty="0">
                <a:sym typeface="Symbol" panose="05050102010706020507" pitchFamily="18" charset="2"/>
              </a:rPr>
              <a:t></a:t>
            </a:r>
          </a:p>
          <a:p>
            <a:pPr lvl="1"/>
            <a:endParaRPr lang="en-US" altLang="en-US" sz="2000" i="1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01516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Select Operation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73574"/>
            <a:ext cx="7612170" cy="3350300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/>
              <a:t>The  </a:t>
            </a:r>
            <a:r>
              <a:rPr lang="en-US" altLang="en-US" b="1" dirty="0"/>
              <a:t>selec</a:t>
            </a:r>
            <a:r>
              <a:rPr lang="en-US" altLang="en-US" dirty="0"/>
              <a:t>t operation selects tuples that satisfy a given predicate.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/>
              <a:t>Notation: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p 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 is called the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selection predicate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Example: select those tuples of the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  relation where the instructor is in the “Physics” department.</a:t>
            </a:r>
          </a:p>
          <a:p>
            <a:pPr lvl="1"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Query</a:t>
            </a:r>
          </a:p>
          <a:p>
            <a:pPr marL="457200" lvl="1" indent="0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800" dirty="0">
                <a:sym typeface="Symbol" panose="05050102010706020507" pitchFamily="18" charset="2"/>
              </a:rPr>
              <a:t> 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	</a:t>
            </a:r>
            <a:r>
              <a:rPr lang="en-US" altLang="en-US" sz="1900" i="1" dirty="0">
                <a:sym typeface="Symbol" panose="05050102010706020507" pitchFamily="18" charset="2"/>
              </a:rPr>
              <a:t></a:t>
            </a:r>
            <a:r>
              <a:rPr lang="en-US" altLang="en-US" sz="1900" dirty="0">
                <a:sym typeface="Symbol" panose="05050102010706020507" pitchFamily="18" charset="2"/>
              </a:rPr>
              <a:t> </a:t>
            </a:r>
            <a:r>
              <a:rPr lang="en-US" altLang="en-US" sz="1900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sz="1900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1900" i="1" baseline="-25000" dirty="0">
                <a:sym typeface="Symbol" panose="05050102010706020507" pitchFamily="18" charset="2"/>
              </a:rPr>
              <a:t>Physics”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800" dirty="0">
                <a:sym typeface="Symbol" panose="05050102010706020507" pitchFamily="18" charset="2"/>
              </a:rPr>
              <a:t> </a:t>
            </a:r>
          </a:p>
          <a:p>
            <a:pPr lvl="1"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Result</a:t>
            </a:r>
          </a:p>
        </p:txBody>
      </p:sp>
      <p:pic>
        <p:nvPicPr>
          <p:cNvPr id="31746" name="Picture 2" descr="C:\Users\as668\Desktop\2_1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9248" y="4259279"/>
            <a:ext cx="4234254" cy="8830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96426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Select Operation (Cont.)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8874"/>
            <a:ext cx="7656559" cy="4810823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We allow comparisons using </a:t>
            </a:r>
          </a:p>
          <a:p>
            <a:pPr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              =, , &gt;, . &lt;. </a:t>
            </a:r>
          </a:p>
          <a:p>
            <a:pPr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in the selection predicate. 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We can combine several predicates into a larger predicate by using the connectives:</a:t>
            </a:r>
          </a:p>
          <a:p>
            <a:pPr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             (</a:t>
            </a:r>
            <a:r>
              <a:rPr lang="en-US" altLang="en-US" b="1" dirty="0">
                <a:sym typeface="Symbol" panose="05050102010706020507" pitchFamily="18" charset="2"/>
              </a:rPr>
              <a:t>and</a:t>
            </a:r>
            <a:r>
              <a:rPr lang="en-US" altLang="en-US" dirty="0">
                <a:sym typeface="Symbol" panose="05050102010706020507" pitchFamily="18" charset="2"/>
              </a:rPr>
              <a:t>),  (</a:t>
            </a:r>
            <a:r>
              <a:rPr lang="en-US" altLang="en-US" b="1" dirty="0">
                <a:sym typeface="Symbol" panose="05050102010706020507" pitchFamily="18" charset="2"/>
              </a:rPr>
              <a:t>or</a:t>
            </a:r>
            <a:r>
              <a:rPr lang="en-US" altLang="en-US" dirty="0">
                <a:sym typeface="Symbol" panose="05050102010706020507" pitchFamily="18" charset="2"/>
              </a:rPr>
              <a:t>),  (</a:t>
            </a:r>
            <a:r>
              <a:rPr lang="en-US" altLang="en-US" b="1" dirty="0">
                <a:sym typeface="Symbol" panose="05050102010706020507" pitchFamily="18" charset="2"/>
              </a:rPr>
              <a:t>not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Example: Find the instructors in Physics with a salary greater $90,000, we write:</a:t>
            </a:r>
          </a:p>
          <a:p>
            <a:pPr marL="0" indent="0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800" dirty="0">
                <a:sym typeface="Symbol" panose="05050102010706020507" pitchFamily="18" charset="2"/>
              </a:rPr>
              <a:t> 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en-US" dirty="0">
                <a:sym typeface="Symbol" panose="05050102010706020507" pitchFamily="18" charset="2"/>
              </a:rPr>
              <a:t></a:t>
            </a:r>
            <a:r>
              <a:rPr lang="ja-JP" altLang="en-US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salary </a:t>
            </a:r>
            <a:r>
              <a:rPr lang="en-US" altLang="ja-JP" i="1" dirty="0">
                <a:sym typeface="Symbol" panose="05050102010706020507" pitchFamily="18" charset="2"/>
              </a:rPr>
              <a:t>&gt; 90,000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marL="0" indent="0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ja-JP" sz="800" i="1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Then select predicate may  include comparisons between two attributes. </a:t>
            </a:r>
          </a:p>
          <a:p>
            <a:pPr lvl="1"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Example, find all departments whose name is the same as their building name:</a:t>
            </a:r>
          </a:p>
          <a:p>
            <a:pPr lvl="1"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sz="1900" i="1" dirty="0">
                <a:sym typeface="Symbol" panose="05050102010706020507" pitchFamily="18" charset="2"/>
              </a:rPr>
              <a:t></a:t>
            </a:r>
            <a:r>
              <a:rPr lang="en-US" altLang="en-US" sz="1900" dirty="0">
                <a:sym typeface="Symbol" panose="05050102010706020507" pitchFamily="18" charset="2"/>
              </a:rPr>
              <a:t> </a:t>
            </a:r>
            <a:r>
              <a:rPr lang="en-US" altLang="en-US" sz="1900" i="1" baseline="-25000" dirty="0">
                <a:sym typeface="Symbol" panose="05050102010706020507" pitchFamily="18" charset="2"/>
              </a:rPr>
              <a:t>dept_name=</a:t>
            </a:r>
            <a:r>
              <a:rPr lang="en-US" altLang="ja-JP" sz="1900" i="1" baseline="-25000" dirty="0">
                <a:sym typeface="Symbol" panose="05050102010706020507" pitchFamily="18" charset="2"/>
              </a:rPr>
              <a:t>building</a:t>
            </a:r>
            <a:r>
              <a:rPr lang="en-US" altLang="ja-JP" sz="1900" i="1" dirty="0">
                <a:sym typeface="Symbol" panose="05050102010706020507" pitchFamily="18" charset="2"/>
              </a:rPr>
              <a:t> </a:t>
            </a:r>
            <a:r>
              <a:rPr lang="ja-JP" altLang="en-US" sz="1900" i="1" baseline="-25000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department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53318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Project Operation</a:t>
            </a:r>
          </a:p>
        </p:txBody>
      </p:sp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77913"/>
            <a:ext cx="7683192" cy="4876800"/>
          </a:xfrm>
        </p:spPr>
        <p:txBody>
          <a:bodyPr/>
          <a:lstStyle/>
          <a:p>
            <a:pPr>
              <a:lnSpc>
                <a:spcPct val="120000"/>
              </a:lnSpc>
              <a:tabLst>
                <a:tab pos="3257550" algn="ctr"/>
              </a:tabLst>
            </a:pPr>
            <a:r>
              <a:rPr lang="en-US" altLang="en-US" dirty="0"/>
              <a:t>A unary operation that returns its argument relation, with certain attributes left out.  </a:t>
            </a:r>
          </a:p>
          <a:p>
            <a:pPr>
              <a:lnSpc>
                <a:spcPct val="120000"/>
              </a:lnSpc>
              <a:tabLst>
                <a:tab pos="3257550" algn="ctr"/>
              </a:tabLst>
            </a:pPr>
            <a:r>
              <a:rPr lang="en-US" altLang="en-US" dirty="0"/>
              <a:t>Notation:</a:t>
            </a:r>
          </a:p>
          <a:p>
            <a:pPr>
              <a:lnSpc>
                <a:spcPct val="120000"/>
              </a:lnSpc>
              <a:buNone/>
              <a:tabLst>
                <a:tab pos="3257550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            </a:t>
            </a:r>
            <a:r>
              <a:rPr lang="en-US" altLang="en-US" i="1" baseline="-25000" dirty="0">
                <a:sym typeface="Symbol" panose="05050102010706020507" pitchFamily="18" charset="2"/>
              </a:rPr>
              <a:t>A</a:t>
            </a:r>
            <a:r>
              <a:rPr lang="en-US" altLang="en-US" i="1" baseline="-50000" dirty="0">
                <a:sym typeface="Symbol" panose="05050102010706020507" pitchFamily="18" charset="2"/>
              </a:rPr>
              <a:t>1</a:t>
            </a:r>
            <a:r>
              <a:rPr lang="en-US" altLang="en-US" i="1" baseline="-25000" dirty="0">
                <a:sym typeface="Symbol" panose="05050102010706020507" pitchFamily="18" charset="2"/>
              </a:rPr>
              <a:t>,A</a:t>
            </a:r>
            <a:r>
              <a:rPr lang="en-US" altLang="en-US" i="1" baseline="-50000" dirty="0">
                <a:sym typeface="Symbol" panose="05050102010706020507" pitchFamily="18" charset="2"/>
              </a:rPr>
              <a:t>2</a:t>
            </a:r>
            <a:r>
              <a:rPr lang="en-US" altLang="en-US" i="1" baseline="-25000" dirty="0">
                <a:sym typeface="Symbol" panose="05050102010706020507" pitchFamily="18" charset="2"/>
              </a:rPr>
              <a:t>,A</a:t>
            </a:r>
            <a:r>
              <a:rPr lang="en-US" altLang="en-US" i="1" baseline="-50000" dirty="0">
                <a:sym typeface="Symbol" panose="05050102010706020507" pitchFamily="18" charset="2"/>
              </a:rPr>
              <a:t>3</a:t>
            </a:r>
            <a:r>
              <a:rPr lang="en-US" altLang="en-US" i="1" baseline="-25000" dirty="0">
                <a:sym typeface="Symbol" panose="05050102010706020507" pitchFamily="18" charset="2"/>
              </a:rPr>
              <a:t> ….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A</a:t>
            </a:r>
            <a:r>
              <a:rPr lang="en-US" altLang="en-US" i="1" baseline="-50000" dirty="0" err="1">
                <a:sym typeface="Symbol" panose="05050102010706020507" pitchFamily="18" charset="2"/>
              </a:rPr>
              <a:t>k</a:t>
            </a:r>
            <a:r>
              <a:rPr lang="en-US" altLang="en-US" i="1" baseline="-25000" dirty="0">
                <a:sym typeface="Symbol" panose="05050102010706020507" pitchFamily="18" charset="2"/>
              </a:rPr>
              <a:t> </a:t>
            </a:r>
            <a:r>
              <a:rPr lang="en-US" altLang="en-US" baseline="-25000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	</a:t>
            </a:r>
          </a:p>
          <a:p>
            <a:pPr>
              <a:lnSpc>
                <a:spcPct val="120000"/>
              </a:lnSpc>
              <a:buNone/>
              <a:tabLst>
                <a:tab pos="3257550" algn="ctr"/>
              </a:tabLst>
            </a:pPr>
            <a:r>
              <a:rPr lang="en-US" altLang="en-US" dirty="0"/>
              <a:t>	where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1</a:t>
            </a:r>
            <a:r>
              <a:rPr lang="en-US" altLang="en-US" i="1" dirty="0"/>
              <a:t>, A</a:t>
            </a:r>
            <a:r>
              <a:rPr lang="en-US" altLang="en-US" i="1" baseline="-25000" dirty="0"/>
              <a:t>2</a:t>
            </a:r>
            <a:r>
              <a:rPr lang="en-US" altLang="en-US" dirty="0"/>
              <a:t> are attribute names and </a:t>
            </a:r>
            <a:r>
              <a:rPr lang="en-US" altLang="en-US" i="1" dirty="0"/>
              <a:t>r</a:t>
            </a:r>
            <a:r>
              <a:rPr lang="en-US" altLang="en-US" dirty="0"/>
              <a:t> is a relation name.</a:t>
            </a:r>
          </a:p>
          <a:p>
            <a:pPr>
              <a:tabLst>
                <a:tab pos="3257550" algn="ctr"/>
              </a:tabLst>
            </a:pPr>
            <a:r>
              <a:rPr lang="en-US" altLang="en-US" dirty="0"/>
              <a:t>The result is defined as the relation of </a:t>
            </a:r>
            <a:r>
              <a:rPr lang="en-US" altLang="en-US" i="1" dirty="0"/>
              <a:t>k</a:t>
            </a:r>
            <a:r>
              <a:rPr lang="en-US" altLang="en-US" dirty="0"/>
              <a:t> columns obtained by erasing the columns that are not listed</a:t>
            </a:r>
          </a:p>
          <a:p>
            <a:pPr>
              <a:tabLst>
                <a:tab pos="3257550" algn="ctr"/>
              </a:tabLst>
            </a:pPr>
            <a:r>
              <a:rPr lang="en-US" altLang="en-US" dirty="0"/>
              <a:t>Duplicate rows removed from result, since relations are sets</a:t>
            </a:r>
          </a:p>
        </p:txBody>
      </p:sp>
    </p:spTree>
    <p:extLst>
      <p:ext uri="{BB962C8B-B14F-4D97-AF65-F5344CB8AC3E}">
        <p14:creationId xmlns:p14="http://schemas.microsoft.com/office/powerpoint/2010/main" val="420016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Project Operation (Cont.)</a:t>
            </a:r>
          </a:p>
        </p:txBody>
      </p:sp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7914"/>
            <a:ext cx="7900162" cy="1677479"/>
          </a:xfrm>
        </p:spPr>
        <p:txBody>
          <a:bodyPr/>
          <a:lstStyle/>
          <a:p>
            <a:pPr>
              <a:tabLst>
                <a:tab pos="3257550" algn="ctr"/>
              </a:tabLst>
            </a:pPr>
            <a:r>
              <a:rPr lang="en-US" altLang="en-US" dirty="0"/>
              <a:t>Example: eliminate the </a:t>
            </a:r>
            <a:r>
              <a:rPr lang="en-US" altLang="en-US" i="1" dirty="0"/>
              <a:t>dept_name</a:t>
            </a:r>
            <a:r>
              <a:rPr lang="en-US" altLang="en-US" dirty="0"/>
              <a:t> attribute of </a:t>
            </a:r>
            <a:r>
              <a:rPr lang="en-US" altLang="en-US" i="1" dirty="0"/>
              <a:t>instructor</a:t>
            </a:r>
          </a:p>
          <a:p>
            <a:pPr>
              <a:tabLst>
                <a:tab pos="3257550" algn="ctr"/>
              </a:tabLst>
            </a:pPr>
            <a:r>
              <a:rPr lang="en-US" altLang="en-US" dirty="0"/>
              <a:t>Query</a:t>
            </a:r>
            <a:r>
              <a:rPr lang="en-US" altLang="en-US" i="1" dirty="0"/>
              <a:t>:</a:t>
            </a:r>
            <a:br>
              <a:rPr lang="en-US" altLang="en-US" dirty="0"/>
            </a:br>
            <a:r>
              <a:rPr lang="en-US" altLang="en-US" sz="800" dirty="0"/>
              <a:t> </a:t>
            </a:r>
            <a:br>
              <a:rPr lang="en-US" altLang="en-US" dirty="0"/>
            </a:br>
            <a:r>
              <a:rPr lang="en-US" altLang="en-US" dirty="0"/>
              <a:t>         	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/>
              <a:t>ID, name, salary</a:t>
            </a:r>
            <a:r>
              <a:rPr lang="en-US" altLang="en-US" dirty="0"/>
              <a:t> (</a:t>
            </a:r>
            <a:r>
              <a:rPr lang="en-US" altLang="en-US" i="1" dirty="0"/>
              <a:t>instructor</a:t>
            </a:r>
            <a:r>
              <a:rPr lang="en-US" altLang="en-US" dirty="0"/>
              <a:t>) </a:t>
            </a:r>
          </a:p>
          <a:p>
            <a:pPr>
              <a:tabLst>
                <a:tab pos="3257550" algn="ctr"/>
              </a:tabLst>
            </a:pPr>
            <a:r>
              <a:rPr lang="en-US" altLang="en-US" dirty="0"/>
              <a:t>Result:</a:t>
            </a:r>
            <a:br>
              <a:rPr lang="en-US" altLang="en-US" dirty="0"/>
            </a:br>
            <a:endParaRPr lang="en-US" altLang="en-US" dirty="0"/>
          </a:p>
        </p:txBody>
      </p:sp>
      <p:pic>
        <p:nvPicPr>
          <p:cNvPr id="35843" name="Picture 3" descr="C:\Users\as668\Desktop\Figures-for-slides\2_1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03081" y="2755392"/>
            <a:ext cx="2609469" cy="32298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9493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Composition of Relational Operations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16607" y="940700"/>
            <a:ext cx="7558786" cy="3720109"/>
          </a:xfrm>
        </p:spPr>
        <p:txBody>
          <a:bodyPr/>
          <a:lstStyle/>
          <a:p>
            <a:r>
              <a:rPr lang="en-US" altLang="en-US" dirty="0"/>
              <a:t>The result of a relational-algebra operation is relation  and therefore of relational-algebra operations can be composed together into a </a:t>
            </a:r>
            <a:r>
              <a:rPr lang="en-US" altLang="en-US" b="1" dirty="0"/>
              <a:t>relational-algebra expression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Consider  the query -- Find the names of all instructors in the Physics department.</a:t>
            </a:r>
          </a:p>
          <a:p>
            <a:pPr>
              <a:buNone/>
            </a:pPr>
            <a:r>
              <a:rPr lang="en-US" altLang="ja-JP" sz="800" dirty="0">
                <a:sym typeface="Symbol" panose="05050102010706020507" pitchFamily="18" charset="2"/>
              </a:rPr>
              <a:t> 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  </a:t>
            </a:r>
            <a:r>
              <a:rPr lang="en-US" altLang="en-US" i="1" baseline="-25000" dirty="0">
                <a:sym typeface="Symbol" panose="05050102010706020507" pitchFamily="18" charset="2"/>
              </a:rPr>
              <a:t>name</a:t>
            </a:r>
            <a:r>
              <a:rPr lang="en-US" altLang="en-US" dirty="0"/>
              <a:t>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800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Instead of giving the name of a relation as the argument of the projection operation, we give an expression that evaluates to a relation.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9745CE-821A-534E-A023-5F55BBC616C9}"/>
              </a:ext>
            </a:extLst>
          </p:cNvPr>
          <p:cNvSpPr txBox="1"/>
          <p:nvPr/>
        </p:nvSpPr>
        <p:spPr>
          <a:xfrm>
            <a:off x="470283" y="4245310"/>
            <a:ext cx="11406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Relational is an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algebra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 and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closed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 under the operators.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This is a very, very powerful concept, which we will see in future lectures</a:t>
            </a:r>
            <a:r>
              <a:rPr lang="en-US" sz="2400" dirty="0">
                <a:solidFill>
                  <a:srgbClr val="FF0000"/>
                </a:solidFill>
                <a:latin typeface="Helvetica"/>
              </a:rPr>
              <a:t>.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154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Online Relational Algebra Tool</a:t>
            </a:r>
          </a:p>
        </p:txBody>
      </p:sp>
      <p:sp>
        <p:nvSpPr>
          <p:cNvPr id="23557" name="TextBox 9">
            <a:extLst>
              <a:ext uri="{FF2B5EF4-FFF2-40B4-BE49-F238E27FC236}">
                <a16:creationId xmlns:a16="http://schemas.microsoft.com/office/drawing/2014/main" id="{23EBD3AF-476B-3744-A84F-52A6C785D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27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3</a:t>
            </a:r>
          </a:p>
        </p:txBody>
      </p:sp>
    </p:spTree>
    <p:extLst>
      <p:ext uri="{BB962C8B-B14F-4D97-AF65-F5344CB8AC3E}">
        <p14:creationId xmlns:p14="http://schemas.microsoft.com/office/powerpoint/2010/main" val="1995064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Demos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28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2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153390"/>
            <a:ext cx="11778953" cy="5107709"/>
          </a:xfrm>
        </p:spPr>
        <p:txBody>
          <a:bodyPr>
            <a:noAutofit/>
          </a:bodyPr>
          <a:lstStyle/>
          <a:p>
            <a:r>
              <a:rPr lang="en-US" dirty="0"/>
              <a:t>Online relational tool</a:t>
            </a:r>
            <a:br>
              <a:rPr lang="en-US" dirty="0"/>
            </a:br>
            <a:r>
              <a:rPr lang="en-US" dirty="0">
                <a:hlinkClick r:id="rId4"/>
              </a:rPr>
              <a:t>https://dbis-uibk.github.io/relax/landing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86500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267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Introduction to SQL</a:t>
            </a:r>
            <a:endParaRPr kumimoji="0" lang="en-US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29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2</a:t>
            </a:r>
          </a:p>
        </p:txBody>
      </p:sp>
    </p:spTree>
    <p:extLst>
      <p:ext uri="{BB962C8B-B14F-4D97-AF65-F5344CB8AC3E}">
        <p14:creationId xmlns:p14="http://schemas.microsoft.com/office/powerpoint/2010/main" val="3706782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267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Introduction to the Relational Model</a:t>
            </a:r>
            <a:endParaRPr kumimoji="0" lang="en-US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2</a:t>
            </a:r>
          </a:p>
        </p:txBody>
      </p:sp>
    </p:spTree>
    <p:extLst>
      <p:ext uri="{BB962C8B-B14F-4D97-AF65-F5344CB8AC3E}">
        <p14:creationId xmlns:p14="http://schemas.microsoft.com/office/powerpoint/2010/main" val="41769169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Lecture Material – From Book Slides</a:t>
            </a:r>
          </a:p>
        </p:txBody>
      </p:sp>
      <p:sp>
        <p:nvSpPr>
          <p:cNvPr id="23557" name="TextBox 9">
            <a:extLst>
              <a:ext uri="{FF2B5EF4-FFF2-40B4-BE49-F238E27FC236}">
                <a16:creationId xmlns:a16="http://schemas.microsoft.com/office/drawing/2014/main" id="{23EBD3AF-476B-3744-A84F-52A6C785D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30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3</a:t>
            </a:r>
          </a:p>
        </p:txBody>
      </p:sp>
    </p:spTree>
    <p:extLst>
      <p:ext uri="{BB962C8B-B14F-4D97-AF65-F5344CB8AC3E}">
        <p14:creationId xmlns:p14="http://schemas.microsoft.com/office/powerpoint/2010/main" val="40943406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>
            <a:extLst>
              <a:ext uri="{FF2B5EF4-FFF2-40B4-BE49-F238E27FC236}">
                <a16:creationId xmlns:a16="http://schemas.microsoft.com/office/drawing/2014/main" id="{1CB68582-BBE2-4F64-8E5F-7C76410784F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Chapter 3: Introduction to SQL</a:t>
            </a:r>
          </a:p>
        </p:txBody>
      </p:sp>
    </p:spTree>
    <p:extLst>
      <p:ext uri="{BB962C8B-B14F-4D97-AF65-F5344CB8AC3E}">
        <p14:creationId xmlns:p14="http://schemas.microsoft.com/office/powerpoint/2010/main" val="3686789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History</a:t>
            </a: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42557"/>
            <a:ext cx="7656323" cy="4903787"/>
          </a:xfrm>
        </p:spPr>
        <p:txBody>
          <a:bodyPr/>
          <a:lstStyle/>
          <a:p>
            <a:r>
              <a:rPr lang="en-US" altLang="en-US" dirty="0"/>
              <a:t>IBM Sequel language developed as part of System R project at the IBM San Jose Research Laboratory</a:t>
            </a:r>
          </a:p>
          <a:p>
            <a:r>
              <a:rPr lang="en-US" altLang="en-US" dirty="0"/>
              <a:t>Renamed Structured Query Language (SQL)</a:t>
            </a:r>
          </a:p>
          <a:p>
            <a:r>
              <a:rPr lang="en-US" altLang="en-US" dirty="0"/>
              <a:t>ANSI and ISO standard SQL:</a:t>
            </a:r>
          </a:p>
          <a:p>
            <a:pPr lvl="1"/>
            <a:r>
              <a:rPr lang="en-US" altLang="en-US" dirty="0"/>
              <a:t>SQL-86</a:t>
            </a:r>
          </a:p>
          <a:p>
            <a:pPr lvl="1"/>
            <a:r>
              <a:rPr lang="en-US" altLang="en-US" dirty="0"/>
              <a:t>SQL-89</a:t>
            </a:r>
          </a:p>
          <a:p>
            <a:pPr lvl="1"/>
            <a:r>
              <a:rPr lang="en-US" altLang="en-US" dirty="0"/>
              <a:t>SQL-92 </a:t>
            </a:r>
          </a:p>
          <a:p>
            <a:pPr lvl="1"/>
            <a:r>
              <a:rPr lang="en-US" altLang="en-US" dirty="0"/>
              <a:t>SQL:1999 (language name became Y2K compliant!)</a:t>
            </a:r>
          </a:p>
          <a:p>
            <a:pPr lvl="1"/>
            <a:r>
              <a:rPr lang="en-US" altLang="en-US" dirty="0"/>
              <a:t>SQL:2003</a:t>
            </a:r>
          </a:p>
          <a:p>
            <a:r>
              <a:rPr lang="en-US" altLang="en-US" dirty="0"/>
              <a:t>Commercial systems offer most, if not all, SQL-92 features, plus varying feature sets from later standards and special proprietary features.  </a:t>
            </a:r>
          </a:p>
          <a:p>
            <a:pPr lvl="1"/>
            <a:r>
              <a:rPr lang="en-US" altLang="en-US" dirty="0"/>
              <a:t>Not all examples here may work on your particular system.</a:t>
            </a:r>
          </a:p>
        </p:txBody>
      </p:sp>
    </p:spTree>
    <p:extLst>
      <p:ext uri="{BB962C8B-B14F-4D97-AF65-F5344CB8AC3E}">
        <p14:creationId xmlns:p14="http://schemas.microsoft.com/office/powerpoint/2010/main" val="16020011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SQL Parts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27933"/>
            <a:ext cx="7584043" cy="4920168"/>
          </a:xfrm>
        </p:spPr>
        <p:txBody>
          <a:bodyPr/>
          <a:lstStyle/>
          <a:p>
            <a:r>
              <a:rPr lang="en-US" altLang="en-US" dirty="0"/>
              <a:t>DML -- provides the ability to query information from the database and to insert tuples into, delete tuples from, and modify tuples in the database.</a:t>
            </a:r>
          </a:p>
          <a:p>
            <a:r>
              <a:rPr lang="en-US" altLang="en-US" dirty="0"/>
              <a:t>integrity – the  DDL includes commands for specifying integrity constraints.</a:t>
            </a:r>
          </a:p>
          <a:p>
            <a:r>
              <a:rPr lang="en-US" altLang="en-US" dirty="0"/>
              <a:t>View definition -- The DDL  includes commands for defining views.</a:t>
            </a:r>
          </a:p>
          <a:p>
            <a:r>
              <a:rPr lang="en-US" altLang="en-US" dirty="0"/>
              <a:t>Transaction control –includes commands for specifying the beginning and ending of transactions.</a:t>
            </a:r>
          </a:p>
          <a:p>
            <a:r>
              <a:rPr lang="en-US" altLang="en-US" dirty="0"/>
              <a:t>Embedded  SQL  and dynamic SQL -- define how SQL statements can be embedded within general-purpose programming languages.</a:t>
            </a:r>
          </a:p>
          <a:p>
            <a:r>
              <a:rPr lang="en-US" altLang="en-US" dirty="0"/>
              <a:t>Authorization – includes commands for specifying access rights to relations and views.</a:t>
            </a:r>
          </a:p>
          <a:p>
            <a:pPr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27545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Definition Language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89321" y="1801115"/>
            <a:ext cx="7042361" cy="2563622"/>
          </a:xfrm>
        </p:spPr>
        <p:txBody>
          <a:bodyPr/>
          <a:lstStyle/>
          <a:p>
            <a:r>
              <a:rPr lang="en-US" altLang="en-US" dirty="0"/>
              <a:t>The schema for each relation.</a:t>
            </a:r>
          </a:p>
          <a:p>
            <a:r>
              <a:rPr lang="en-US" altLang="en-US" dirty="0"/>
              <a:t>The type of values associated with each attribute.</a:t>
            </a:r>
          </a:p>
          <a:p>
            <a:r>
              <a:rPr lang="en-US" altLang="en-US" dirty="0"/>
              <a:t>The Integrity constraints</a:t>
            </a:r>
          </a:p>
          <a:p>
            <a:r>
              <a:rPr lang="en-US" altLang="en-US" dirty="0"/>
              <a:t>The set of indices to be maintained for each relation.</a:t>
            </a:r>
          </a:p>
          <a:p>
            <a:r>
              <a:rPr lang="en-US" altLang="en-US" dirty="0"/>
              <a:t>Security and authorization information for each relation.</a:t>
            </a:r>
          </a:p>
          <a:p>
            <a:r>
              <a:rPr lang="en-US" altLang="en-US" dirty="0"/>
              <a:t>The physical storage structure of each relation on disk.</a:t>
            </a:r>
          </a:p>
        </p:txBody>
      </p:sp>
      <p:sp>
        <p:nvSpPr>
          <p:cNvPr id="7171" name="Text Box 4"/>
          <p:cNvSpPr txBox="1">
            <a:spLocks noChangeArrowheads="1"/>
          </p:cNvSpPr>
          <p:nvPr/>
        </p:nvSpPr>
        <p:spPr bwMode="auto">
          <a:xfrm>
            <a:off x="2292350" y="1115366"/>
            <a:ext cx="761217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The SQL data-definition language (DDL) allows the specification of information about relations, including:</a:t>
            </a:r>
          </a:p>
        </p:txBody>
      </p:sp>
    </p:spTree>
    <p:extLst>
      <p:ext uri="{BB962C8B-B14F-4D97-AF65-F5344CB8AC3E}">
        <p14:creationId xmlns:p14="http://schemas.microsoft.com/office/powerpoint/2010/main" val="29228253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Domain Types in SQL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55256"/>
            <a:ext cx="7692898" cy="463594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char(n).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length character string, with user-specified length </a:t>
            </a:r>
            <a:r>
              <a:rPr lang="en-US" altLang="en-US" i="1" dirty="0"/>
              <a:t>n.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varchar(n). 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Variable length character strings, with user-specified maximum length </a:t>
            </a:r>
            <a:r>
              <a:rPr lang="en-US" altLang="en-US" i="1" dirty="0"/>
              <a:t>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int.</a:t>
            </a:r>
            <a:r>
              <a:rPr lang="en-US" altLang="en-US" b="1" dirty="0"/>
              <a:t>  </a:t>
            </a:r>
            <a:r>
              <a:rPr lang="en-US" altLang="en-US" dirty="0"/>
              <a:t>Integer (a finite subset of the integers that is machine-dependent).</a:t>
            </a:r>
          </a:p>
          <a:p>
            <a:pPr>
              <a:lnSpc>
                <a:spcPct val="90000"/>
              </a:lnSpc>
            </a:pPr>
            <a:r>
              <a:rPr lang="en-US" altLang="en-US" b="1" dirty="0" err="1">
                <a:solidFill>
                  <a:srgbClr val="002060"/>
                </a:solidFill>
              </a:rPr>
              <a:t>smallint</a:t>
            </a:r>
            <a:r>
              <a:rPr lang="en-US" altLang="en-US" b="1" dirty="0">
                <a:solidFill>
                  <a:srgbClr val="002060"/>
                </a:solidFill>
              </a:rPr>
              <a:t>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Small integer (a machine-dependent subset of the integer domain type).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numeric(</a:t>
            </a:r>
            <a:r>
              <a:rPr lang="en-US" altLang="en-US" b="1" dirty="0" err="1">
                <a:solidFill>
                  <a:srgbClr val="002060"/>
                </a:solidFill>
              </a:rPr>
              <a:t>p,d</a:t>
            </a:r>
            <a:r>
              <a:rPr lang="en-US" altLang="en-US" b="1" dirty="0">
                <a:solidFill>
                  <a:srgbClr val="002060"/>
                </a:solidFill>
              </a:rPr>
              <a:t>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point number, with user-specified precision of </a:t>
            </a:r>
            <a:r>
              <a:rPr lang="en-US" altLang="en-US" i="1" dirty="0"/>
              <a:t>p</a:t>
            </a:r>
            <a:r>
              <a:rPr lang="en-US" altLang="en-US" dirty="0"/>
              <a:t> digits, with </a:t>
            </a:r>
            <a:r>
              <a:rPr lang="en-US" altLang="en-US" i="1" dirty="0"/>
              <a:t>d</a:t>
            </a:r>
            <a:r>
              <a:rPr lang="en-US" altLang="en-US" dirty="0"/>
              <a:t> digits to the right of decimal point.  (ex., </a:t>
            </a:r>
            <a:r>
              <a:rPr lang="en-US" altLang="en-US" b="1" dirty="0"/>
              <a:t>numeric</a:t>
            </a:r>
            <a:r>
              <a:rPr lang="en-US" altLang="en-US" dirty="0"/>
              <a:t>(3,1), allows 44.5 to be stores exactly, but not 444.5 or 0.32)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real, double precision.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and double-precision floating point numbers, with machine-dependent precision.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float(n).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number, with user-specified precision of at least </a:t>
            </a:r>
            <a:r>
              <a:rPr lang="en-US" altLang="en-US" i="1" dirty="0"/>
              <a:t>n</a:t>
            </a:r>
            <a:r>
              <a:rPr lang="en-US" altLang="en-US" dirty="0"/>
              <a:t> digits.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More are covered in Chapter 4.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20420577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Create Table Construct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27126"/>
            <a:ext cx="7375906" cy="5054219"/>
          </a:xfrm>
        </p:spPr>
        <p:txBody>
          <a:bodyPr/>
          <a:lstStyle/>
          <a:p>
            <a:pPr>
              <a:tabLst>
                <a:tab pos="1489075" algn="l"/>
                <a:tab pos="1949450" algn="l"/>
                <a:tab pos="3036888" algn="l"/>
              </a:tabLst>
            </a:pPr>
            <a:r>
              <a:rPr kumimoji="0" lang="en-US" altLang="en-US" dirty="0"/>
              <a:t>An SQL relation is defined using the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002060"/>
                </a:solidFill>
              </a:rPr>
              <a:t>create table </a:t>
            </a:r>
            <a:r>
              <a:rPr kumimoji="0" lang="en-US" altLang="en-US" dirty="0"/>
              <a:t>command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489075" algn="l"/>
                <a:tab pos="1949450" algn="l"/>
                <a:tab pos="3036888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create table </a:t>
            </a:r>
            <a:r>
              <a:rPr lang="en-US" altLang="en-US" i="1" dirty="0"/>
              <a:t>r </a:t>
            </a:r>
          </a:p>
          <a:p>
            <a:pPr>
              <a:buNone/>
              <a:tabLst>
                <a:tab pos="1489075" algn="l"/>
                <a:tab pos="1949450" algn="l"/>
                <a:tab pos="3036888" algn="l"/>
              </a:tabLst>
            </a:pPr>
            <a:r>
              <a:rPr lang="en-US" altLang="en-US" i="1" dirty="0"/>
              <a:t>                                  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r>
              <a:rPr lang="en-US" altLang="en-US" i="1" dirty="0"/>
              <a:t> </a:t>
            </a:r>
            <a:r>
              <a:rPr lang="en-US" altLang="en-US" i="1" dirty="0" err="1"/>
              <a:t>D</a:t>
            </a:r>
            <a:r>
              <a:rPr lang="en-US" altLang="en-US" i="1" baseline="-25000" dirty="0" err="1"/>
              <a:t>n</a:t>
            </a:r>
            <a:r>
              <a:rPr lang="en-US" altLang="en-US" i="1" dirty="0"/>
              <a:t>,</a:t>
            </a:r>
            <a:br>
              <a:rPr lang="en-US" altLang="en-US" i="1" dirty="0"/>
            </a:br>
            <a:r>
              <a:rPr lang="en-US" altLang="en-US" i="1" dirty="0"/>
              <a:t>	             </a:t>
            </a:r>
            <a:r>
              <a:rPr lang="en-US" altLang="en-US" dirty="0"/>
              <a:t>(integrity-constraint</a:t>
            </a:r>
            <a:r>
              <a:rPr lang="en-US" altLang="en-US" baseline="-25000" dirty="0"/>
              <a:t>1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	                 ...,</a:t>
            </a:r>
            <a:br>
              <a:rPr lang="en-US" altLang="en-US" dirty="0"/>
            </a:br>
            <a:r>
              <a:rPr lang="en-US" altLang="en-US" dirty="0"/>
              <a:t>                               (integrity-</a:t>
            </a:r>
            <a:r>
              <a:rPr lang="en-US" altLang="en-US" dirty="0" err="1"/>
              <a:t>constraint</a:t>
            </a:r>
            <a:r>
              <a:rPr lang="en-US" altLang="en-US" baseline="-25000" dirty="0" err="1"/>
              <a:t>k</a:t>
            </a:r>
            <a:r>
              <a:rPr lang="en-US" altLang="en-US" dirty="0"/>
              <a:t>))</a:t>
            </a:r>
          </a:p>
          <a:p>
            <a:pPr lvl="1">
              <a:tabLst>
                <a:tab pos="1489075" algn="l"/>
                <a:tab pos="1949450" algn="l"/>
                <a:tab pos="3036888" algn="l"/>
              </a:tabLst>
            </a:pPr>
            <a:r>
              <a:rPr lang="en-US" altLang="en-US" i="1" dirty="0"/>
              <a:t>r</a:t>
            </a:r>
            <a:r>
              <a:rPr lang="en-US" altLang="en-US" dirty="0"/>
              <a:t> is the name of the relation</a:t>
            </a:r>
          </a:p>
          <a:p>
            <a:pPr lvl="1">
              <a:tabLst>
                <a:tab pos="1489075" algn="l"/>
                <a:tab pos="1949450" algn="l"/>
                <a:tab pos="3036888" algn="l"/>
              </a:tabLst>
            </a:pPr>
            <a:r>
              <a:rPr lang="en-US" altLang="en-US" dirty="0"/>
              <a:t>each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r>
              <a:rPr lang="en-US" altLang="en-US" dirty="0"/>
              <a:t> is an attribute name in the schema of relation </a:t>
            </a:r>
            <a:r>
              <a:rPr lang="en-US" altLang="en-US" i="1" dirty="0"/>
              <a:t>r</a:t>
            </a:r>
          </a:p>
          <a:p>
            <a:pPr lvl="1">
              <a:tabLst>
                <a:tab pos="1489075" algn="l"/>
                <a:tab pos="1949450" algn="l"/>
                <a:tab pos="3036888" algn="l"/>
              </a:tabLst>
            </a:pPr>
            <a:r>
              <a:rPr lang="en-US" altLang="en-US" i="1" dirty="0"/>
              <a:t>D</a:t>
            </a:r>
            <a:r>
              <a:rPr lang="en-US" altLang="en-US" i="1" baseline="-25000" dirty="0"/>
              <a:t>i</a:t>
            </a:r>
            <a:r>
              <a:rPr lang="en-US" altLang="en-US" dirty="0"/>
              <a:t> is the data type of values in the domain of attribute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endParaRPr lang="en-US" altLang="en-US" dirty="0"/>
          </a:p>
          <a:p>
            <a:pPr>
              <a:tabLst>
                <a:tab pos="1489075" algn="l"/>
                <a:tab pos="1949450" algn="l"/>
                <a:tab pos="3036888" algn="l"/>
              </a:tabLst>
            </a:pPr>
            <a:r>
              <a:rPr kumimoji="0" lang="en-US" altLang="en-US" dirty="0"/>
              <a:t>Example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489075" algn="l"/>
                <a:tab pos="1949450" algn="l"/>
                <a:tab pos="3036888" algn="l"/>
              </a:tabLst>
            </a:pPr>
            <a:r>
              <a:rPr lang="en-US" altLang="en-US" dirty="0"/>
              <a:t>		 </a:t>
            </a: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name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</a:t>
            </a:r>
            <a:r>
              <a:rPr lang="en-US" altLang="en-US" b="1" dirty="0"/>
              <a:t>,</a:t>
            </a:r>
            <a:br>
              <a:rPr lang="en-US" altLang="en-US" b="1" i="1" dirty="0"/>
            </a:br>
            <a:r>
              <a:rPr lang="en-US" altLang="en-US" b="1" i="1" dirty="0"/>
              <a:t>                             </a:t>
            </a:r>
            <a:r>
              <a:rPr lang="en-US" altLang="en-US" i="1" dirty="0"/>
              <a:t>dept_name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(8,2))</a:t>
            </a:r>
          </a:p>
          <a:p>
            <a:pPr>
              <a:buNone/>
              <a:tabLst>
                <a:tab pos="1489075" algn="l"/>
                <a:tab pos="1949450" algn="l"/>
                <a:tab pos="3036888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739862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62188" y="129845"/>
            <a:ext cx="8077200" cy="609600"/>
          </a:xfrm>
        </p:spPr>
        <p:txBody>
          <a:bodyPr/>
          <a:lstStyle/>
          <a:p>
            <a:r>
              <a:rPr lang="en-US" altLang="en-US" dirty="0"/>
              <a:t>Integrity Constraints in Create Table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62188" y="1109709"/>
            <a:ext cx="7515796" cy="4781004"/>
          </a:xfrm>
        </p:spPr>
        <p:txBody>
          <a:bodyPr/>
          <a:lstStyle/>
          <a:p>
            <a:r>
              <a:rPr lang="en-US" altLang="en-US" dirty="0"/>
              <a:t>Types of integrity constraints</a:t>
            </a:r>
          </a:p>
          <a:p>
            <a:pPr lvl="1"/>
            <a:r>
              <a:rPr lang="en-US" altLang="en-US" b="1" dirty="0"/>
              <a:t>primary key</a:t>
            </a:r>
            <a:r>
              <a:rPr lang="en-US" altLang="en-US" dirty="0"/>
              <a:t> 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 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m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 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r</a:t>
            </a:r>
            <a:endParaRPr lang="en-US" altLang="en-US" b="1" dirty="0"/>
          </a:p>
          <a:p>
            <a:pPr lvl="1"/>
            <a:r>
              <a:rPr lang="en-US" altLang="en-US" b="1" dirty="0"/>
              <a:t>not null</a:t>
            </a:r>
          </a:p>
          <a:p>
            <a:r>
              <a:rPr lang="en-US" altLang="en-US" dirty="0"/>
              <a:t>SQL prevents any update to the database that violates an integrity constraint.</a:t>
            </a:r>
          </a:p>
          <a:p>
            <a:r>
              <a:rPr lang="en-US" altLang="en-US" dirty="0"/>
              <a:t>Example:</a:t>
            </a:r>
          </a:p>
          <a:p>
            <a:pPr>
              <a:buNone/>
            </a:pPr>
            <a:r>
              <a:rPr lang="en-US" altLang="en-US" b="1" dirty="0"/>
              <a:t>         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name           </a:t>
            </a:r>
            <a:r>
              <a:rPr lang="en-US" altLang="en-US" b="1" dirty="0"/>
              <a:t>varchar</a:t>
            </a:r>
            <a:r>
              <a:rPr lang="en-US" altLang="en-US" dirty="0"/>
              <a:t>(20) </a:t>
            </a:r>
            <a:r>
              <a:rPr lang="en-US" altLang="en-US" b="1" dirty="0"/>
              <a:t>not null,</a:t>
            </a:r>
            <a:br>
              <a:rPr lang="en-US" altLang="en-US" b="1" i="1" dirty="0"/>
            </a:br>
            <a:r>
              <a:rPr lang="en-US" altLang="en-US" b="1" i="1" dirty="0"/>
              <a:t>               </a:t>
            </a:r>
            <a:r>
              <a:rPr lang="en-US" altLang="en-US" i="1" dirty="0"/>
              <a:t>dept_name  </a:t>
            </a:r>
            <a:r>
              <a:rPr lang="en-US" altLang="en-US" b="1" dirty="0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b="1" dirty="0"/>
              <a:t>primary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department);</a:t>
            </a:r>
          </a:p>
          <a:p>
            <a:pPr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12609248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And a Few More Relation Definitions</a:t>
            </a:r>
          </a:p>
        </p:txBody>
      </p:sp>
      <p:sp>
        <p:nvSpPr>
          <p:cNvPr id="11266" name="AutoShape 3"/>
          <p:cNvSpPr>
            <a:spLocks noGrp="1" noChangeAspect="1" noChangeArrowheads="1"/>
          </p:cNvSpPr>
          <p:nvPr>
            <p:ph type="body" idx="1"/>
          </p:nvPr>
        </p:nvSpPr>
        <p:spPr>
          <a:xfrm>
            <a:off x="2292351" y="1083077"/>
            <a:ext cx="7754213" cy="4643021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student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name</a:t>
            </a:r>
            <a:r>
              <a:rPr lang="en-US" altLang="en-US" dirty="0"/>
              <a:t>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 not null,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dept_name</a:t>
            </a:r>
            <a:r>
              <a:rPr lang="en-US" altLang="en-US" dirty="0"/>
              <a:t>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tot_cred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(3,0),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primary key </a:t>
            </a:r>
            <a:r>
              <a:rPr lang="en-US" altLang="en-US" i="1" dirty="0"/>
              <a:t>(ID),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r>
              <a:rPr lang="en-US" altLang="en-US" dirty="0"/>
              <a:t>);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takes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course_id</a:t>
            </a:r>
            <a:r>
              <a:rPr lang="en-US" altLang="en-US" dirty="0"/>
              <a:t>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sec_id</a:t>
            </a:r>
            <a:r>
              <a:rPr lang="en-US" altLang="en-US" dirty="0"/>
              <a:t>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semester</a:t>
            </a:r>
            <a:r>
              <a:rPr lang="en-US" altLang="en-US" dirty="0"/>
              <a:t>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(6),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year</a:t>
            </a:r>
            <a:r>
              <a:rPr lang="en-US" altLang="en-US" dirty="0"/>
              <a:t>                </a:t>
            </a:r>
            <a:r>
              <a:rPr lang="en-US" altLang="en-US" b="1" dirty="0"/>
              <a:t>numeric</a:t>
            </a:r>
            <a:r>
              <a:rPr lang="en-US" altLang="en-US" dirty="0"/>
              <a:t>(4,0),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grade</a:t>
            </a:r>
            <a:r>
              <a:rPr lang="en-US" altLang="en-US" dirty="0"/>
              <a:t>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(2), 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 primary key </a:t>
            </a:r>
            <a:r>
              <a:rPr lang="en-US" altLang="en-US" i="1" dirty="0"/>
              <a:t>(ID, 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year)</a:t>
            </a:r>
            <a:r>
              <a:rPr lang="en-US" altLang="en-US" dirty="0"/>
              <a:t> ,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 foreign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b="1" i="1" dirty="0"/>
              <a:t> </a:t>
            </a:r>
            <a:r>
              <a:rPr lang="en-US" altLang="en-US" i="1" dirty="0"/>
              <a:t>student,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section</a:t>
            </a:r>
            <a:r>
              <a:rPr lang="en-US" altLang="en-US" dirty="0"/>
              <a:t>);</a:t>
            </a:r>
          </a:p>
          <a:p>
            <a:pPr>
              <a:lnSpc>
                <a:spcPct val="90000"/>
              </a:lnSpc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767524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And more still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18173"/>
            <a:ext cx="7107682" cy="3709860"/>
          </a:xfrm>
        </p:spPr>
        <p:txBody>
          <a:bodyPr/>
          <a:lstStyle/>
          <a:p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course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course_id</a:t>
            </a:r>
            <a:r>
              <a:rPr lang="en-US" altLang="en-US" dirty="0"/>
              <a:t>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title</a:t>
            </a:r>
            <a:r>
              <a:rPr lang="en-US" altLang="en-US" dirty="0"/>
              <a:t>                  </a:t>
            </a:r>
            <a:r>
              <a:rPr lang="en-US" altLang="en-US" b="1" dirty="0" err="1"/>
              <a:t>varchar</a:t>
            </a:r>
            <a:r>
              <a:rPr lang="en-US" altLang="en-US" b="1" dirty="0"/>
              <a:t>(</a:t>
            </a:r>
            <a:r>
              <a:rPr lang="en-US" altLang="en-US" dirty="0"/>
              <a:t>50),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dept_name</a:t>
            </a:r>
            <a:r>
              <a:rPr lang="en-US" altLang="en-US" dirty="0"/>
              <a:t>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credits</a:t>
            </a:r>
            <a:r>
              <a:rPr lang="en-US" altLang="en-US" dirty="0"/>
              <a:t>             </a:t>
            </a:r>
            <a:r>
              <a:rPr lang="en-US" altLang="en-US" b="1" dirty="0"/>
              <a:t>numeric</a:t>
            </a:r>
            <a:r>
              <a:rPr lang="en-US" altLang="en-US" dirty="0"/>
              <a:t>(2,0),</a:t>
            </a:r>
          </a:p>
          <a:p>
            <a:pPr>
              <a:spcBef>
                <a:spcPct val="0"/>
              </a:spcBef>
              <a:buFont typeface="Monotype Sorts" charset="2"/>
              <a:buNone/>
            </a:pPr>
            <a:r>
              <a:rPr lang="en-US" altLang="en-US" dirty="0"/>
              <a:t>             </a:t>
            </a:r>
            <a:r>
              <a:rPr lang="en-US" altLang="en-US" b="1" dirty="0"/>
              <a:t>primary key </a:t>
            </a:r>
            <a:r>
              <a:rPr lang="en-US" altLang="en-US" i="1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),</a:t>
            </a:r>
          </a:p>
          <a:p>
            <a:pPr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</a:t>
            </a: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r>
              <a:rPr lang="en-US" altLang="en-US" dirty="0"/>
              <a:t>);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46867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Relational Model/Algebra Overview</a:t>
            </a:r>
          </a:p>
        </p:txBody>
      </p:sp>
      <p:sp>
        <p:nvSpPr>
          <p:cNvPr id="23557" name="TextBox 9">
            <a:extLst>
              <a:ext uri="{FF2B5EF4-FFF2-40B4-BE49-F238E27FC236}">
                <a16:creationId xmlns:a16="http://schemas.microsoft.com/office/drawing/2014/main" id="{23EBD3AF-476B-3744-A84F-52A6C785D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4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3</a:t>
            </a:r>
          </a:p>
        </p:txBody>
      </p:sp>
    </p:spTree>
    <p:extLst>
      <p:ext uri="{BB962C8B-B14F-4D97-AF65-F5344CB8AC3E}">
        <p14:creationId xmlns:p14="http://schemas.microsoft.com/office/powerpoint/2010/main" val="29448542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Updates to tables</a:t>
            </a:r>
          </a:p>
        </p:txBody>
      </p:sp>
      <p:sp>
        <p:nvSpPr>
          <p:cNvPr id="133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83311"/>
            <a:ext cx="7709825" cy="5159375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Insert 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endParaRPr lang="en-US" altLang="en-US" dirty="0"/>
          </a:p>
          <a:p>
            <a:pPr lvl="1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/>
              <a:t>insert into </a:t>
            </a:r>
            <a:r>
              <a:rPr lang="en-US" altLang="en-US" i="1" dirty="0"/>
              <a:t>instructor </a:t>
            </a:r>
            <a:r>
              <a:rPr lang="en-US" altLang="en-US" b="1" dirty="0"/>
              <a:t>values </a:t>
            </a:r>
            <a:r>
              <a:rPr lang="en-US" altLang="en-US" dirty="0"/>
              <a:t>(</a:t>
            </a:r>
            <a:r>
              <a:rPr lang="en-US" altLang="ja-JP" dirty="0"/>
              <a:t>'</a:t>
            </a:r>
            <a:r>
              <a:rPr lang="en-US" altLang="en-US" dirty="0"/>
              <a:t>10211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Smith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Biology</a:t>
            </a:r>
            <a:r>
              <a:rPr lang="en-US" altLang="ja-JP" dirty="0"/>
              <a:t>'</a:t>
            </a:r>
            <a:r>
              <a:rPr lang="en-US" altLang="en-US" dirty="0"/>
              <a:t>, 66000);</a:t>
            </a:r>
          </a:p>
          <a:p>
            <a:pPr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Delete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</a:p>
          <a:p>
            <a:pPr lvl="1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Remove all tuples from the </a:t>
            </a:r>
            <a:r>
              <a:rPr lang="en-US" altLang="en-US" i="1" dirty="0"/>
              <a:t>student</a:t>
            </a:r>
            <a:r>
              <a:rPr lang="en-US" altLang="en-US" dirty="0"/>
              <a:t> relation</a:t>
            </a:r>
          </a:p>
          <a:p>
            <a:pPr lvl="2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/>
              <a:t>delete from </a:t>
            </a:r>
            <a:r>
              <a:rPr lang="en-US" altLang="en-US" i="1" dirty="0"/>
              <a:t>student  </a:t>
            </a:r>
          </a:p>
          <a:p>
            <a:pPr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Drop Table</a:t>
            </a:r>
          </a:p>
          <a:p>
            <a:pPr lvl="1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/>
              <a:t>drop table </a:t>
            </a:r>
            <a:r>
              <a:rPr lang="en-US" altLang="en-US" i="1" dirty="0"/>
              <a:t>r</a:t>
            </a:r>
          </a:p>
          <a:p>
            <a:pPr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Alter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 </a:t>
            </a:r>
          </a:p>
          <a:p>
            <a:pPr lvl="1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 </a:t>
            </a:r>
            <a:r>
              <a:rPr lang="en-US" altLang="en-US" b="1" dirty="0"/>
              <a:t>add </a:t>
            </a:r>
            <a:r>
              <a:rPr lang="en-US" altLang="en-US" i="1" dirty="0"/>
              <a:t>A D</a:t>
            </a:r>
          </a:p>
          <a:p>
            <a:pPr lvl="2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i="1" dirty="0"/>
              <a:t> </a:t>
            </a: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the attribute to be added to relation </a:t>
            </a:r>
            <a:r>
              <a:rPr lang="en-US" altLang="en-US" i="1" dirty="0"/>
              <a:t>r </a:t>
            </a:r>
            <a:r>
              <a:rPr lang="en-US" altLang="en-US" dirty="0"/>
              <a:t> and </a:t>
            </a:r>
            <a:r>
              <a:rPr lang="en-US" altLang="en-US" i="1" dirty="0"/>
              <a:t>D</a:t>
            </a:r>
            <a:r>
              <a:rPr lang="en-US" altLang="en-US" dirty="0"/>
              <a:t> is the domain of </a:t>
            </a:r>
            <a:r>
              <a:rPr lang="en-US" altLang="en-US" i="1" dirty="0"/>
              <a:t>A.</a:t>
            </a:r>
            <a:endParaRPr lang="en-US" altLang="en-US" dirty="0"/>
          </a:p>
          <a:p>
            <a:pPr lvl="2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dirty="0"/>
              <a:t>All exiting tuples in the relation are assigned </a:t>
            </a:r>
            <a:r>
              <a:rPr lang="en-US" altLang="en-US" i="1" dirty="0"/>
              <a:t>null</a:t>
            </a:r>
            <a:r>
              <a:rPr lang="en-US" altLang="en-US" dirty="0"/>
              <a:t> as the value for the new attribute.  </a:t>
            </a:r>
          </a:p>
          <a:p>
            <a:pPr lvl="1">
              <a:lnSpc>
                <a:spcPct val="110000"/>
              </a:lnSpc>
              <a:tabLst>
                <a:tab pos="2232025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</a:t>
            </a:r>
            <a:r>
              <a:rPr lang="en-US" altLang="en-US" b="1" dirty="0"/>
              <a:t> drop</a:t>
            </a:r>
            <a:r>
              <a:rPr lang="en-US" altLang="en-US" i="1" dirty="0"/>
              <a:t> A     </a:t>
            </a:r>
          </a:p>
          <a:p>
            <a:pPr lvl="2">
              <a:lnSpc>
                <a:spcPct val="110000"/>
              </a:lnSpc>
              <a:tabLst>
                <a:tab pos="2232025" algn="l"/>
              </a:tabLst>
            </a:pP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an attribute of relation</a:t>
            </a:r>
            <a:r>
              <a:rPr lang="en-US" altLang="en-US" i="1" dirty="0"/>
              <a:t> r</a:t>
            </a:r>
          </a:p>
          <a:p>
            <a:pPr lvl="2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dirty="0"/>
              <a:t>Dropping of attributes not supported by many databases.</a:t>
            </a:r>
          </a:p>
        </p:txBody>
      </p:sp>
    </p:spTree>
    <p:extLst>
      <p:ext uri="{BB962C8B-B14F-4D97-AF65-F5344CB8AC3E}">
        <p14:creationId xmlns:p14="http://schemas.microsoft.com/office/powerpoint/2010/main" val="4978380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Basic Query Structure </a:t>
            </a:r>
          </a:p>
        </p:txBody>
      </p:sp>
      <p:sp>
        <p:nvSpPr>
          <p:cNvPr id="143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8"/>
            <a:ext cx="7133810" cy="4628106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A typical SQL query has the form: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m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P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2055813" algn="l"/>
              </a:tabLst>
            </a:pPr>
            <a:r>
              <a:rPr lang="en-US" altLang="en-US" i="1" dirty="0"/>
              <a:t>A</a:t>
            </a:r>
            <a:r>
              <a:rPr lang="en-US" altLang="en-US" i="1" baseline="-25000" dirty="0"/>
              <a:t>i </a:t>
            </a:r>
            <a:r>
              <a:rPr lang="en-US" altLang="en-US" dirty="0"/>
              <a:t>represents an attribute</a:t>
            </a:r>
          </a:p>
          <a:p>
            <a:pPr lvl="1">
              <a:tabLst>
                <a:tab pos="2055813" algn="l"/>
              </a:tabLst>
            </a:pPr>
            <a:r>
              <a:rPr lang="en-US" altLang="en-US" i="1" dirty="0" err="1"/>
              <a:t>R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en-US" altLang="en-US" dirty="0"/>
              <a:t>represents a relation</a:t>
            </a:r>
          </a:p>
          <a:p>
            <a:pPr lvl="1">
              <a:tabLst>
                <a:tab pos="2055813" algn="l"/>
              </a:tabLst>
            </a:pPr>
            <a:r>
              <a:rPr lang="en-US" altLang="en-US" i="1" dirty="0"/>
              <a:t>P</a:t>
            </a:r>
            <a:r>
              <a:rPr lang="en-US" altLang="en-US" dirty="0"/>
              <a:t> is a predicate.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The result of an SQL query is a relation.</a:t>
            </a:r>
          </a:p>
        </p:txBody>
      </p:sp>
    </p:spTree>
    <p:extLst>
      <p:ext uri="{BB962C8B-B14F-4D97-AF65-F5344CB8AC3E}">
        <p14:creationId xmlns:p14="http://schemas.microsoft.com/office/powerpoint/2010/main" val="1628788455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</a:t>
            </a:r>
          </a:p>
        </p:txBody>
      </p:sp>
      <p:sp>
        <p:nvSpPr>
          <p:cNvPr id="153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9"/>
            <a:ext cx="7594414" cy="4526216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</a:t>
            </a:r>
            <a:r>
              <a:rPr lang="en-US" altLang="en-US" dirty="0"/>
              <a:t> clause lists the attributes desired in the result of a query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corresponds to the projection operation of the relational algebra</a:t>
            </a:r>
          </a:p>
          <a:p>
            <a:pPr>
              <a:lnSpc>
                <a:spcPct val="110000"/>
              </a:lnSpc>
              <a:tabLst>
                <a:tab pos="2055813" algn="l"/>
              </a:tabLst>
            </a:pPr>
            <a:r>
              <a:rPr lang="en-US" altLang="en-US" dirty="0"/>
              <a:t>Example: find the names of all instructors: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select </a:t>
            </a:r>
            <a:r>
              <a:rPr lang="en-US" altLang="en-US" i="1" dirty="0"/>
              <a:t>name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NOTE:  SQL names are case insensitive (i.e., you may use upper- or lower-case letters.)  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E.g., 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Some people use upper case wherever we use bold font.</a:t>
            </a:r>
          </a:p>
        </p:txBody>
      </p:sp>
    </p:spTree>
    <p:extLst>
      <p:ext uri="{BB962C8B-B14F-4D97-AF65-F5344CB8AC3E}">
        <p14:creationId xmlns:p14="http://schemas.microsoft.com/office/powerpoint/2010/main" val="3687014846"/>
      </p:ext>
    </p:extLst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63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06488"/>
            <a:ext cx="7585537" cy="4876800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SQL allows duplicates in relations as well as in query results.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To force the elimination of duplicates, insert the keyword </a:t>
            </a:r>
            <a:r>
              <a:rPr lang="en-US" altLang="en-US" b="1" dirty="0">
                <a:solidFill>
                  <a:srgbClr val="002060"/>
                </a:solidFill>
              </a:rPr>
              <a:t>distinct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after select</a:t>
            </a:r>
            <a:r>
              <a:rPr lang="en-US" altLang="en-US" b="1" dirty="0"/>
              <a:t>.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Find the department names of all instructors, and remove duplicates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distinct </a:t>
            </a:r>
            <a:r>
              <a:rPr lang="en-US" altLang="en-US" i="1" dirty="0"/>
              <a:t>dept_name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The keyword </a:t>
            </a:r>
            <a:r>
              <a:rPr lang="en-US" altLang="en-US" b="1" dirty="0"/>
              <a:t>all </a:t>
            </a:r>
            <a:r>
              <a:rPr lang="en-US" altLang="en-US" dirty="0"/>
              <a:t>specifies that duplicates should not be removed.</a:t>
            </a:r>
            <a:br>
              <a:rPr lang="en-US" altLang="en-US" dirty="0"/>
            </a:br>
            <a:r>
              <a:rPr lang="en-US" altLang="en-US" sz="800" dirty="0"/>
              <a:t> 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all</a:t>
            </a:r>
            <a:r>
              <a:rPr lang="en-US" altLang="en-US" dirty="0"/>
              <a:t> </a:t>
            </a:r>
            <a:r>
              <a:rPr lang="en-US" altLang="en-US" i="1" dirty="0"/>
              <a:t>dept_name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365736790"/>
      </p:ext>
    </p:ext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9"/>
            <a:ext cx="7523393" cy="5001704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An asterisk in the select clause denotes “all attributes”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b="1" dirty="0"/>
              <a:t>			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An attribute can be a literal  with  no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b="1" dirty="0"/>
              <a:t>			select  </a:t>
            </a:r>
            <a:r>
              <a:rPr lang="en-US" altLang="ja-JP" dirty="0"/>
              <a:t>'</a:t>
            </a:r>
            <a:r>
              <a:rPr lang="en-US" altLang="en-US" dirty="0"/>
              <a:t>437</a:t>
            </a:r>
            <a:r>
              <a:rPr lang="en-US" altLang="ja-JP" dirty="0"/>
              <a:t>'</a:t>
            </a:r>
            <a:endParaRPr lang="en-US" altLang="en-US" dirty="0"/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Results is a table with one column and a single row with value “437”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Can give the column a name using: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dirty="0"/>
              <a:t>                    </a:t>
            </a:r>
            <a:r>
              <a:rPr lang="en-US" altLang="en-US" b="1" dirty="0"/>
              <a:t>select </a:t>
            </a:r>
            <a:r>
              <a:rPr lang="en-US" altLang="en-US" dirty="0"/>
              <a:t>'437' </a:t>
            </a:r>
            <a:r>
              <a:rPr lang="en-US" altLang="en-US" b="1" dirty="0"/>
              <a:t>as </a:t>
            </a:r>
            <a:r>
              <a:rPr lang="en-US" altLang="en-US" i="1" dirty="0"/>
              <a:t>FOO</a:t>
            </a:r>
            <a:r>
              <a:rPr lang="en-US" altLang="en-US" dirty="0"/>
              <a:t>	</a:t>
            </a:r>
            <a:endParaRPr lang="en-US" altLang="en-US" i="1" dirty="0"/>
          </a:p>
          <a:p>
            <a:pPr>
              <a:tabLst>
                <a:tab pos="2055813" algn="l"/>
              </a:tabLst>
            </a:pPr>
            <a:r>
              <a:rPr lang="en-US" altLang="en-US" dirty="0"/>
              <a:t>An attribute can be a literal with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b="1" dirty="0"/>
              <a:t>			select  </a:t>
            </a:r>
            <a:r>
              <a:rPr lang="en-US" altLang="en-US" dirty="0"/>
              <a:t>'A'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Result is a table with one column and </a:t>
            </a:r>
            <a:r>
              <a:rPr lang="en-US" altLang="en-US" i="1" dirty="0"/>
              <a:t>N</a:t>
            </a:r>
            <a:r>
              <a:rPr lang="en-US" altLang="en-US" dirty="0"/>
              <a:t> rows (number of tuples in the </a:t>
            </a:r>
            <a:r>
              <a:rPr lang="en-US" altLang="en-US" i="1" dirty="0"/>
              <a:t>instructors</a:t>
            </a:r>
            <a:r>
              <a:rPr lang="en-US" altLang="en-US" dirty="0"/>
              <a:t> table), each row with value “A”</a:t>
            </a:r>
          </a:p>
        </p:txBody>
      </p:sp>
    </p:spTree>
    <p:extLst>
      <p:ext uri="{BB962C8B-B14F-4D97-AF65-F5344CB8AC3E}">
        <p14:creationId xmlns:p14="http://schemas.microsoft.com/office/powerpoint/2010/main" val="227319619"/>
      </p:ext>
    </p:extLst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201699"/>
            <a:ext cx="8077200" cy="609600"/>
          </a:xfrm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9"/>
            <a:ext cx="7585536" cy="4514024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select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clause can contain arithmetic expressions involving the operation, +, –,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r>
              <a:rPr lang="en-US" altLang="en-US" dirty="0"/>
              <a:t>, and /, and operating on constants or attributes of tuples.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The query: 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b="1" dirty="0"/>
              <a:t>	                  select</a:t>
            </a:r>
            <a:r>
              <a:rPr lang="en-US" altLang="en-US" dirty="0"/>
              <a:t> </a:t>
            </a:r>
            <a:r>
              <a:rPr lang="en-US" altLang="en-US" i="1" dirty="0"/>
              <a:t>ID, name, salary/12</a:t>
            </a:r>
            <a:br>
              <a:rPr lang="en-US" altLang="en-US" dirty="0"/>
            </a:br>
            <a:r>
              <a:rPr lang="en-US" altLang="en-US" dirty="0"/>
              <a:t>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i="1" dirty="0"/>
              <a:t>	</a:t>
            </a:r>
            <a:r>
              <a:rPr lang="en-US" altLang="en-US" dirty="0"/>
              <a:t>would return a relation that is the same as the </a:t>
            </a:r>
            <a:r>
              <a:rPr lang="en-US" altLang="en-US" i="1" dirty="0"/>
              <a:t>instructor </a:t>
            </a:r>
            <a:r>
              <a:rPr lang="en-US" altLang="en-US" dirty="0"/>
              <a:t>relation, except that the value of the attribute </a:t>
            </a:r>
            <a:r>
              <a:rPr lang="en-US" altLang="en-US" i="1" dirty="0"/>
              <a:t>salary </a:t>
            </a:r>
            <a:r>
              <a:rPr lang="en-US" altLang="en-US" dirty="0"/>
              <a:t>is divided by 12.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Can rename “s</a:t>
            </a:r>
            <a:r>
              <a:rPr lang="en-US" altLang="en-US" i="1" dirty="0"/>
              <a:t>alary/12” </a:t>
            </a:r>
            <a:r>
              <a:rPr lang="en-US" altLang="en-US" dirty="0"/>
              <a:t>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i="1" dirty="0"/>
              <a:t>	        </a:t>
            </a:r>
            <a:r>
              <a:rPr lang="en-US" altLang="en-US" b="1" dirty="0"/>
              <a:t>select </a:t>
            </a:r>
            <a:r>
              <a:rPr lang="en-US" altLang="en-US" i="1" dirty="0"/>
              <a:t>ID, name, salary/12  </a:t>
            </a:r>
            <a:r>
              <a:rPr lang="en-US" altLang="en-US" b="1" dirty="0"/>
              <a:t>as </a:t>
            </a:r>
            <a:r>
              <a:rPr lang="en-US" altLang="en-US" i="1" dirty="0" err="1"/>
              <a:t>monthly_salary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2055813" algn="l"/>
              </a:tabLst>
            </a:pPr>
            <a:endParaRPr lang="en-US" altLang="en-US" dirty="0"/>
          </a:p>
          <a:p>
            <a:pPr lvl="1">
              <a:buNone/>
              <a:tabLst>
                <a:tab pos="2055813" algn="l"/>
              </a:tabLst>
            </a:pPr>
            <a:endParaRPr lang="en-US" altLang="en-US" dirty="0"/>
          </a:p>
          <a:p>
            <a:pPr>
              <a:buNone/>
              <a:tabLst>
                <a:tab pos="2055813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99854918"/>
      </p:ext>
    </p:extLst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where Clause</a:t>
            </a:r>
          </a:p>
        </p:txBody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06488"/>
            <a:ext cx="7692898" cy="4876800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311275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where</a:t>
            </a:r>
            <a:r>
              <a:rPr lang="en-US" altLang="en-US" b="1" dirty="0"/>
              <a:t> </a:t>
            </a:r>
            <a:r>
              <a:rPr lang="en-US" altLang="en-US" dirty="0"/>
              <a:t>clause specifies conditions that the result must satisfy</a:t>
            </a:r>
          </a:p>
          <a:p>
            <a:pPr lvl="1">
              <a:tabLst>
                <a:tab pos="1311275" algn="l"/>
              </a:tabLst>
            </a:pPr>
            <a:r>
              <a:rPr lang="en-US" altLang="en-US" dirty="0"/>
              <a:t>Corresponds to the selection predicate of the relational algebra.  </a:t>
            </a:r>
          </a:p>
          <a:p>
            <a:pPr>
              <a:tabLst>
                <a:tab pos="1311275" algn="l"/>
              </a:tabLst>
            </a:pPr>
            <a:r>
              <a:rPr lang="en-US" altLang="en-US" dirty="0"/>
              <a:t>To find all instructors in Comp. Sci. dept</a:t>
            </a:r>
          </a:p>
          <a:p>
            <a:pPr>
              <a:buNone/>
              <a:tabLst>
                <a:tab pos="1311275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</a:p>
          <a:p>
            <a:pPr>
              <a:tabLst>
                <a:tab pos="1311275" algn="l"/>
              </a:tabLst>
            </a:pPr>
            <a:r>
              <a:rPr lang="en-US" altLang="en-US" dirty="0"/>
              <a:t>SQL allows the use of the logical connectives </a:t>
            </a:r>
            <a:r>
              <a:rPr lang="en-US" altLang="en-US" b="1" dirty="0"/>
              <a:t> and, or, </a:t>
            </a:r>
            <a:r>
              <a:rPr lang="en-US" altLang="en-US" dirty="0"/>
              <a:t>and </a:t>
            </a:r>
            <a:r>
              <a:rPr lang="en-US" altLang="en-US" b="1" dirty="0"/>
              <a:t>not </a:t>
            </a:r>
            <a:endParaRPr lang="en-US" altLang="en-US" dirty="0"/>
          </a:p>
          <a:p>
            <a:pPr>
              <a:tabLst>
                <a:tab pos="1311275" algn="l"/>
              </a:tabLst>
            </a:pPr>
            <a:r>
              <a:rPr lang="en-US" altLang="en-US" dirty="0"/>
              <a:t>The operands of the logical connectives can be expressions involving the comparison operators &lt;, &lt;=, &gt;, &gt;=, =, and &lt;&gt;.</a:t>
            </a:r>
          </a:p>
          <a:p>
            <a:pPr>
              <a:tabLst>
                <a:tab pos="1311275" algn="l"/>
              </a:tabLst>
            </a:pPr>
            <a:r>
              <a:rPr lang="en-US" altLang="en-US" dirty="0"/>
              <a:t>Comparisons can be applied to results of arithmetic expressions</a:t>
            </a:r>
          </a:p>
          <a:p>
            <a:pPr>
              <a:tabLst>
                <a:tab pos="1311275" algn="l"/>
              </a:tabLst>
            </a:pPr>
            <a:r>
              <a:rPr lang="en-US" altLang="en-US" dirty="0"/>
              <a:t>To find all instructors in Comp. Sci. dept with salary &gt; 80000</a:t>
            </a:r>
          </a:p>
          <a:p>
            <a:pPr lvl="1">
              <a:buNone/>
              <a:tabLst>
                <a:tab pos="1311275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  <a:r>
              <a:rPr lang="en-US" altLang="ja-JP" i="1" dirty="0"/>
              <a:t>  </a:t>
            </a:r>
            <a:r>
              <a:rPr lang="en-US" altLang="ja-JP" b="1" dirty="0"/>
              <a:t>and </a:t>
            </a:r>
            <a:r>
              <a:rPr lang="en-US" altLang="ja-JP" i="1" dirty="0"/>
              <a:t>salary </a:t>
            </a:r>
            <a:r>
              <a:rPr lang="en-US" altLang="ja-JP" dirty="0"/>
              <a:t>&gt; 80000</a:t>
            </a:r>
          </a:p>
          <a:p>
            <a:pPr>
              <a:buNone/>
              <a:tabLst>
                <a:tab pos="131127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44800931"/>
      </p:ext>
    </p:extLst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The from Clause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9"/>
            <a:ext cx="7603292" cy="4867592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635000" algn="l"/>
                <a:tab pos="2403475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from</a:t>
            </a:r>
            <a:r>
              <a:rPr lang="en-US" altLang="en-US" b="1" dirty="0"/>
              <a:t> </a:t>
            </a:r>
            <a:r>
              <a:rPr lang="en-US" altLang="en-US" dirty="0"/>
              <a:t>clause lists the relations involved in the query</a:t>
            </a:r>
          </a:p>
          <a:p>
            <a:pPr lvl="1">
              <a:tabLst>
                <a:tab pos="635000" algn="l"/>
                <a:tab pos="2403475" algn="l"/>
              </a:tabLst>
            </a:pPr>
            <a:r>
              <a:rPr lang="en-US" altLang="en-US" dirty="0"/>
              <a:t>Corresponds to the Cartesian product operation of the relational algebra.</a:t>
            </a:r>
          </a:p>
          <a:p>
            <a:pPr>
              <a:tabLst>
                <a:tab pos="635000" algn="l"/>
                <a:tab pos="2403475" algn="l"/>
              </a:tabLst>
            </a:pPr>
            <a:r>
              <a:rPr lang="en-US" altLang="en-US" dirty="0"/>
              <a:t>Find the Cartesian product </a:t>
            </a:r>
            <a:r>
              <a:rPr lang="en-US" altLang="en-US" i="1" dirty="0"/>
              <a:t>instructor X teaches</a:t>
            </a:r>
            <a:endParaRPr lang="en-US" altLang="en-US" dirty="0"/>
          </a:p>
          <a:p>
            <a:pPr>
              <a:buNone/>
              <a:tabLst>
                <a:tab pos="635000" algn="l"/>
                <a:tab pos="2403475" algn="l"/>
              </a:tabLst>
            </a:pPr>
            <a:r>
              <a:rPr lang="en-US" altLang="en-US" b="1" dirty="0"/>
              <a:t>			select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instructor, teaches</a:t>
            </a:r>
          </a:p>
          <a:p>
            <a:pPr lvl="1">
              <a:tabLst>
                <a:tab pos="635000" algn="l"/>
                <a:tab pos="2403475" algn="l"/>
              </a:tabLst>
            </a:pPr>
            <a:r>
              <a:rPr lang="en-US" altLang="en-US" dirty="0"/>
              <a:t>generates every possible instructor – teaches pair, with all attributes from both relations.</a:t>
            </a:r>
          </a:p>
          <a:p>
            <a:pPr lvl="1">
              <a:tabLst>
                <a:tab pos="635000" algn="l"/>
                <a:tab pos="2403475" algn="l"/>
              </a:tabLst>
            </a:pPr>
            <a:r>
              <a:rPr lang="en-US" altLang="en-US" dirty="0"/>
              <a:t>For common attributes (e.g., </a:t>
            </a:r>
            <a:r>
              <a:rPr lang="en-US" altLang="en-US" i="1" dirty="0"/>
              <a:t>ID</a:t>
            </a:r>
            <a:r>
              <a:rPr lang="en-US" altLang="en-US" dirty="0"/>
              <a:t>), the attributes  in the resulting table are renamed using the  relation name (e.g., </a:t>
            </a:r>
            <a:r>
              <a:rPr lang="en-US" altLang="en-US" i="1" dirty="0"/>
              <a:t>instructor.ID</a:t>
            </a:r>
            <a:r>
              <a:rPr lang="en-US" altLang="en-US" dirty="0"/>
              <a:t>)</a:t>
            </a:r>
          </a:p>
          <a:p>
            <a:pPr>
              <a:tabLst>
                <a:tab pos="635000" algn="l"/>
                <a:tab pos="2403475" algn="l"/>
              </a:tabLst>
            </a:pPr>
            <a:r>
              <a:rPr lang="en-US" altLang="en-US" dirty="0"/>
              <a:t>Cartesian product not very useful directly, but useful combined with where-clause condition (selection operation in relational algebra).</a:t>
            </a:r>
          </a:p>
          <a:p>
            <a:pPr>
              <a:buNone/>
              <a:tabLst>
                <a:tab pos="635000" algn="l"/>
                <a:tab pos="2403475" algn="l"/>
              </a:tabLst>
            </a:pPr>
            <a:r>
              <a:rPr lang="en-US" altLang="en-US" i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145416006"/>
      </p:ext>
    </p:extLst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Examples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2" y="1106489"/>
            <a:ext cx="7629925" cy="4526216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Find the names of all instructors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2055813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sz="800" dirty="0"/>
              <a:t> 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Find the names of all instructors in the Art  department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2055813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 </a:t>
            </a:r>
            <a:r>
              <a:rPr lang="en-US" altLang="en-US" b="1" i="1" dirty="0"/>
              <a:t>and</a:t>
            </a:r>
            <a:r>
              <a:rPr lang="en-US" altLang="en-US" i="1" dirty="0"/>
              <a:t>  instructor. dept_name = </a:t>
            </a:r>
            <a:r>
              <a:rPr lang="en-US" altLang="en-US" dirty="0"/>
              <a:t>'Art'</a:t>
            </a:r>
          </a:p>
          <a:p>
            <a:pPr lvl="1">
              <a:buNone/>
              <a:tabLst>
                <a:tab pos="2055813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46811356"/>
      </p:ext>
    </p:extLst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189667"/>
            <a:ext cx="8077200" cy="609600"/>
          </a:xfrm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Rename Operation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55257"/>
            <a:ext cx="7760830" cy="3407866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The SQL allows renaming relations and attributes 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i="1" dirty="0"/>
              <a:t>		old-name </a:t>
            </a:r>
            <a:r>
              <a:rPr lang="en-US" altLang="en-US" b="1" dirty="0"/>
              <a:t>as</a:t>
            </a:r>
            <a:r>
              <a:rPr lang="en-US" altLang="en-US" i="1" dirty="0"/>
              <a:t> new-name</a:t>
            </a:r>
            <a:br>
              <a:rPr lang="en-US" altLang="en-US" dirty="0"/>
            </a:br>
            <a:r>
              <a:rPr lang="en-US" altLang="en-US" sz="800" dirty="0"/>
              <a:t> 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Find the names of all instructors who have a higher salary than </a:t>
            </a:r>
            <a:br>
              <a:rPr lang="en-US" altLang="en-US" dirty="0"/>
            </a:br>
            <a:r>
              <a:rPr lang="en-US" altLang="en-US" dirty="0"/>
              <a:t>some instructor in 'Comp. Sci'.</a:t>
            </a:r>
          </a:p>
          <a:p>
            <a:pPr lvl="1">
              <a:tabLst>
                <a:tab pos="2055813" algn="l"/>
              </a:tabLst>
            </a:pPr>
            <a:r>
              <a:rPr lang="en-US" altLang="en-US" b="1" dirty="0"/>
              <a:t>select distinct </a:t>
            </a:r>
            <a:r>
              <a:rPr lang="en-US" altLang="en-US" i="1" dirty="0"/>
              <a:t>T.name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T, instructor </a:t>
            </a:r>
            <a:r>
              <a:rPr lang="en-US" altLang="en-US" b="1" dirty="0"/>
              <a:t>as </a:t>
            </a:r>
            <a:r>
              <a:rPr lang="en-US" altLang="en-US" i="1" dirty="0"/>
              <a:t>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T.salary</a:t>
            </a:r>
            <a:r>
              <a:rPr lang="en-US" altLang="en-US" i="1" dirty="0"/>
              <a:t> &gt; </a:t>
            </a:r>
            <a:r>
              <a:rPr lang="en-US" altLang="en-US" i="1" dirty="0" err="1"/>
              <a:t>S.salary</a:t>
            </a:r>
            <a:r>
              <a:rPr lang="en-US" altLang="en-US" i="1" dirty="0"/>
              <a:t> </a:t>
            </a:r>
            <a:r>
              <a:rPr lang="en-US" altLang="en-US" b="1" dirty="0"/>
              <a:t>and </a:t>
            </a:r>
            <a:r>
              <a:rPr lang="en-US" altLang="en-US" i="1" dirty="0" err="1"/>
              <a:t>S.dept_name</a:t>
            </a:r>
            <a:r>
              <a:rPr lang="en-US" altLang="en-US" i="1" dirty="0"/>
              <a:t> = 'Comp. Sci.’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sz="800" dirty="0"/>
              <a:t> 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Keyword </a:t>
            </a:r>
            <a:r>
              <a:rPr lang="en-US" altLang="en-US" b="1" dirty="0"/>
              <a:t>as</a:t>
            </a:r>
            <a:r>
              <a:rPr lang="en-US" altLang="en-US" dirty="0"/>
              <a:t> is optional and may be omitted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 ≡ instructor</a:t>
            </a:r>
            <a:r>
              <a:rPr lang="en-US" altLang="en-US" b="1" dirty="0"/>
              <a:t> </a:t>
            </a:r>
            <a:r>
              <a:rPr lang="en-US" altLang="en-US" i="1" dirty="0"/>
              <a:t>T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93222303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>
            <a:extLst>
              <a:ext uri="{FF2B5EF4-FFF2-40B4-BE49-F238E27FC236}">
                <a16:creationId xmlns:a16="http://schemas.microsoft.com/office/drawing/2014/main" id="{1CB68582-BBE2-4F64-8E5F-7C76410784F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Chapter 2: Intro to Relational Model</a:t>
            </a:r>
          </a:p>
        </p:txBody>
      </p:sp>
    </p:spTree>
    <p:extLst>
      <p:ext uri="{BB962C8B-B14F-4D97-AF65-F5344CB8AC3E}">
        <p14:creationId xmlns:p14="http://schemas.microsoft.com/office/powerpoint/2010/main" val="32379533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String Operations</a:t>
            </a:r>
          </a:p>
        </p:txBody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204024"/>
            <a:ext cx="7638802" cy="4648136"/>
          </a:xfrm>
        </p:spPr>
        <p:txBody>
          <a:bodyPr/>
          <a:lstStyle/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SQL includes a string-matching operator for comparisons on character strings.  The operator </a:t>
            </a:r>
            <a:r>
              <a:rPr lang="en-US" altLang="en-US" b="1" dirty="0"/>
              <a:t>like</a:t>
            </a:r>
            <a:r>
              <a:rPr lang="en-US" altLang="en-US" dirty="0"/>
              <a:t> uses patterns that are described using two special characters: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percent ( % ).  The % character matches any substring.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underscore ( _ ).  The _ character matches any character.</a:t>
            </a:r>
          </a:p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Find the names of all instructors whose name includes the substring “</a:t>
            </a:r>
            <a:r>
              <a:rPr lang="en-US" altLang="en-US" dirty="0" err="1"/>
              <a:t>dar</a:t>
            </a:r>
            <a:r>
              <a:rPr lang="en-US" altLang="en-US" dirty="0"/>
              <a:t>”.</a:t>
            </a:r>
          </a:p>
          <a:p>
            <a:pPr>
              <a:buNone/>
              <a:tabLst>
                <a:tab pos="1889125" algn="l"/>
                <a:tab pos="2403475" algn="l"/>
              </a:tabLst>
            </a:pPr>
            <a:r>
              <a:rPr lang="en-US" altLang="en-US" b="1" dirty="0"/>
              <a:t>		se</a:t>
            </a:r>
            <a:r>
              <a:rPr lang="en-US" altLang="en-US" dirty="0"/>
              <a:t>le</a:t>
            </a:r>
            <a:r>
              <a:rPr lang="en-US" altLang="en-US" b="1" dirty="0"/>
              <a:t>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</a:t>
            </a:r>
            <a:r>
              <a:rPr lang="en-US" altLang="en-US" b="1" i="1" dirty="0"/>
              <a:t> </a:t>
            </a:r>
            <a:r>
              <a:rPr lang="en-US" altLang="en-US" i="1" dirty="0"/>
              <a:t>name </a:t>
            </a:r>
            <a:r>
              <a:rPr lang="en-US" altLang="en-US" b="1" dirty="0"/>
              <a:t>like </a:t>
            </a:r>
            <a:r>
              <a:rPr lang="en-US" altLang="en-US" b="1" dirty="0">
                <a:latin typeface="Century Gothic" panose="020B0502020202020204" pitchFamily="34" charset="0"/>
              </a:rPr>
              <a:t>'</a:t>
            </a:r>
            <a:r>
              <a:rPr lang="en-US" altLang="en-US" dirty="0"/>
              <a:t>%</a:t>
            </a:r>
            <a:r>
              <a:rPr lang="en-US" altLang="en-US" dirty="0" err="1"/>
              <a:t>dar</a:t>
            </a:r>
            <a:r>
              <a:rPr lang="en-US" altLang="en-US" dirty="0"/>
              <a:t>%</a:t>
            </a:r>
            <a:r>
              <a:rPr lang="en-US" altLang="en-US" dirty="0">
                <a:latin typeface="Century Gothic" panose="020B0502020202020204" pitchFamily="34" charset="0"/>
              </a:rPr>
              <a:t>' </a:t>
            </a:r>
          </a:p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Match the string “100%”</a:t>
            </a:r>
          </a:p>
          <a:p>
            <a:pPr>
              <a:buNone/>
              <a:tabLst>
                <a:tab pos="1889125" algn="l"/>
                <a:tab pos="2403475" algn="l"/>
              </a:tabLst>
            </a:pPr>
            <a:r>
              <a:rPr lang="en-US" altLang="en-US" dirty="0"/>
              <a:t>			</a:t>
            </a:r>
            <a:r>
              <a:rPr lang="en-US" altLang="en-US" b="1" dirty="0"/>
              <a:t>like </a:t>
            </a:r>
            <a:r>
              <a:rPr lang="en-US" altLang="en-US" b="1" dirty="0">
                <a:latin typeface="Century Gothic" panose="020B0502020202020204" pitchFamily="34" charset="0"/>
              </a:rPr>
              <a:t>'</a:t>
            </a:r>
            <a:r>
              <a:rPr lang="en-US" altLang="ja-JP" dirty="0"/>
              <a:t>100 \%</a:t>
            </a:r>
            <a:r>
              <a:rPr lang="en-US" altLang="ja-JP" dirty="0">
                <a:latin typeface="Century Gothic" panose="020B0502020202020204" pitchFamily="34" charset="0"/>
              </a:rPr>
              <a:t>' </a:t>
            </a:r>
            <a:r>
              <a:rPr lang="en-US" altLang="ja-JP" dirty="0"/>
              <a:t> </a:t>
            </a:r>
            <a:r>
              <a:rPr lang="en-US" altLang="ja-JP" b="1" dirty="0"/>
              <a:t>escape  </a:t>
            </a:r>
            <a:r>
              <a:rPr lang="en-US" altLang="ja-JP" b="1" dirty="0">
                <a:latin typeface="Century Gothic" panose="020B0502020202020204" pitchFamily="34" charset="0"/>
              </a:rPr>
              <a:t>'</a:t>
            </a:r>
            <a:r>
              <a:rPr lang="en-US" altLang="ja-JP" dirty="0"/>
              <a:t>\</a:t>
            </a:r>
            <a:r>
              <a:rPr lang="en-US" altLang="ja-JP" dirty="0">
                <a:latin typeface="Century Gothic" panose="020B0502020202020204" pitchFamily="34" charset="0"/>
              </a:rPr>
              <a:t>' </a:t>
            </a:r>
            <a:endParaRPr lang="en-US" altLang="ja-JP" dirty="0"/>
          </a:p>
          <a:p>
            <a:pPr>
              <a:buNone/>
              <a:tabLst>
                <a:tab pos="1889125" algn="l"/>
                <a:tab pos="2403475" algn="l"/>
              </a:tabLst>
            </a:pPr>
            <a:r>
              <a:rPr lang="en-US" altLang="en-US" dirty="0"/>
              <a:t>      in that above we use backslash (\) as the escape character.</a:t>
            </a:r>
          </a:p>
          <a:p>
            <a:pPr>
              <a:buNone/>
              <a:tabLst>
                <a:tab pos="1889125" algn="l"/>
                <a:tab pos="240347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315906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String Operations (Cont.)</a:t>
            </a:r>
          </a:p>
        </p:txBody>
      </p:sp>
      <p:sp>
        <p:nvSpPr>
          <p:cNvPr id="266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8"/>
            <a:ext cx="7434616" cy="4379912"/>
          </a:xfrm>
        </p:spPr>
        <p:txBody>
          <a:bodyPr/>
          <a:lstStyle/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Patterns are case sensitive. </a:t>
            </a:r>
          </a:p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Pattern matching examples: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'Intro%' matches any string beginning with “Intro”.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'%Comp%' matches any string containing “Comp” as a substring.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'_ _ _' matches any string of exactly three characters.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'_ _ _ %' matches any string of at least three characters.</a:t>
            </a:r>
          </a:p>
          <a:p>
            <a:pPr lvl="1">
              <a:buNone/>
              <a:tabLst>
                <a:tab pos="1889125" algn="l"/>
                <a:tab pos="2403475" algn="l"/>
              </a:tabLst>
            </a:pPr>
            <a:r>
              <a:rPr lang="en-US" altLang="en-US" sz="800" dirty="0"/>
              <a:t> </a:t>
            </a:r>
          </a:p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SQL supports a variety of string operations such as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concatenation (using “||”)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converting from upper to lower case (and vice versa)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finding string length, extracting substrings, etc.</a:t>
            </a:r>
          </a:p>
        </p:txBody>
      </p:sp>
    </p:spTree>
    <p:extLst>
      <p:ext uri="{BB962C8B-B14F-4D97-AF65-F5344CB8AC3E}">
        <p14:creationId xmlns:p14="http://schemas.microsoft.com/office/powerpoint/2010/main" val="1480134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Ordering the Display of Tuples</a:t>
            </a: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8076"/>
            <a:ext cx="7522211" cy="4085717"/>
          </a:xfrm>
        </p:spPr>
        <p:txBody>
          <a:bodyPr/>
          <a:lstStyle/>
          <a:p>
            <a:pPr>
              <a:tabLst>
                <a:tab pos="906463" algn="l"/>
              </a:tabLst>
            </a:pPr>
            <a:r>
              <a:rPr lang="en-US" altLang="en-US" dirty="0"/>
              <a:t>List in alphabetic order the names of all instructors </a:t>
            </a:r>
          </a:p>
          <a:p>
            <a:pPr>
              <a:buNone/>
              <a:tabLst>
                <a:tab pos="906463" algn="l"/>
              </a:tabLst>
            </a:pPr>
            <a:r>
              <a:rPr lang="en-US" altLang="en-US" dirty="0"/>
              <a:t>              </a:t>
            </a:r>
            <a:r>
              <a:rPr lang="en-US" altLang="en-US" b="1" dirty="0"/>
              <a:t>select distinct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  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dirty="0"/>
              <a:t>	</a:t>
            </a:r>
            <a:r>
              <a:rPr lang="en-US" altLang="en-US" b="1" dirty="0"/>
              <a:t>order by </a:t>
            </a:r>
            <a:r>
              <a:rPr lang="en-US" altLang="en-US" i="1" dirty="0"/>
              <a:t>name</a:t>
            </a:r>
            <a:endParaRPr lang="en-US" altLang="en-US" dirty="0"/>
          </a:p>
          <a:p>
            <a:pPr>
              <a:tabLst>
                <a:tab pos="906463" algn="l"/>
              </a:tabLst>
            </a:pPr>
            <a:r>
              <a:rPr lang="en-US" altLang="en-US" dirty="0"/>
              <a:t>We may specify </a:t>
            </a:r>
            <a:r>
              <a:rPr lang="en-US" altLang="en-US" b="1" dirty="0" err="1">
                <a:solidFill>
                  <a:srgbClr val="002060"/>
                </a:solidFill>
              </a:rPr>
              <a:t>desc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for descending order or </a:t>
            </a:r>
            <a:r>
              <a:rPr lang="en-US" altLang="en-US" b="1" dirty="0" err="1">
                <a:solidFill>
                  <a:srgbClr val="002060"/>
                </a:solidFill>
              </a:rPr>
              <a:t>asc</a:t>
            </a:r>
            <a:r>
              <a:rPr lang="en-US" altLang="en-US" dirty="0"/>
              <a:t> for ascending order, for each attribute; ascending order is the default.</a:t>
            </a:r>
          </a:p>
          <a:p>
            <a:pPr lvl="1">
              <a:tabLst>
                <a:tab pos="906463" algn="l"/>
              </a:tabLst>
            </a:pPr>
            <a:r>
              <a:rPr lang="en-US" altLang="en-US" dirty="0"/>
              <a:t>Example:  </a:t>
            </a:r>
            <a:r>
              <a:rPr lang="en-US" altLang="en-US" b="1" dirty="0"/>
              <a:t>order by</a:t>
            </a:r>
            <a:r>
              <a:rPr lang="en-US" altLang="en-US" dirty="0"/>
              <a:t> </a:t>
            </a:r>
            <a:r>
              <a:rPr lang="en-US" altLang="en-US" i="1" dirty="0"/>
              <a:t>name</a:t>
            </a:r>
            <a:r>
              <a:rPr lang="en-US" altLang="en-US" dirty="0"/>
              <a:t> </a:t>
            </a:r>
            <a:r>
              <a:rPr lang="en-US" altLang="en-US" b="1" dirty="0" err="1"/>
              <a:t>desc</a:t>
            </a:r>
            <a:endParaRPr lang="en-US" altLang="en-US" b="1" dirty="0"/>
          </a:p>
          <a:p>
            <a:pPr>
              <a:tabLst>
                <a:tab pos="906463" algn="l"/>
              </a:tabLst>
            </a:pPr>
            <a:r>
              <a:rPr lang="en-US" altLang="en-US" dirty="0"/>
              <a:t>Can sort on multiple attributes</a:t>
            </a:r>
          </a:p>
          <a:p>
            <a:pPr lvl="1">
              <a:tabLst>
                <a:tab pos="906463" algn="l"/>
              </a:tabLst>
            </a:pPr>
            <a:r>
              <a:rPr lang="en-US" altLang="en-US" dirty="0"/>
              <a:t>Example: </a:t>
            </a:r>
            <a:r>
              <a:rPr lang="en-US" altLang="en-US" b="1" dirty="0"/>
              <a:t>order by </a:t>
            </a:r>
            <a:r>
              <a:rPr lang="en-US" altLang="en-US" dirty="0"/>
              <a:t> </a:t>
            </a:r>
            <a:r>
              <a:rPr lang="en-US" altLang="en-US" i="1" dirty="0" err="1"/>
              <a:t>dept_name</a:t>
            </a:r>
            <a:r>
              <a:rPr lang="en-US" altLang="en-US" i="1" dirty="0"/>
              <a:t>, name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083698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Where Clause Predicates</a:t>
            </a:r>
          </a:p>
        </p:txBody>
      </p:sp>
      <p:sp>
        <p:nvSpPr>
          <p:cNvPr id="286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90"/>
            <a:ext cx="7436866" cy="3624007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SQL includes a </a:t>
            </a:r>
            <a:r>
              <a:rPr lang="en-US" altLang="en-US" b="1" dirty="0">
                <a:solidFill>
                  <a:srgbClr val="002060"/>
                </a:solidFill>
              </a:rPr>
              <a:t>between</a:t>
            </a:r>
            <a:r>
              <a:rPr lang="en-US" altLang="en-US" dirty="0"/>
              <a:t> comparison operator</a:t>
            </a:r>
          </a:p>
          <a:p>
            <a:r>
              <a:rPr lang="en-US" altLang="en-US" dirty="0"/>
              <a:t>Example:  Find the names of all instructors with salary between $90,000 and $100,000 (that is, </a:t>
            </a:r>
            <a:r>
              <a:rPr lang="en-US" altLang="en-US" dirty="0">
                <a:latin typeface="Symbol" panose="05050102010706020507" pitchFamily="18" charset="2"/>
              </a:rPr>
              <a:t> </a:t>
            </a:r>
            <a:r>
              <a:rPr lang="en-US" altLang="en-US" dirty="0"/>
              <a:t>$90,000 and </a:t>
            </a:r>
            <a:r>
              <a:rPr lang="en-US" altLang="en-US" dirty="0">
                <a:latin typeface="Symbol" panose="05050102010706020507" pitchFamily="18" charset="2"/>
              </a:rPr>
              <a:t> </a:t>
            </a:r>
            <a:r>
              <a:rPr lang="en-US" altLang="en-US" dirty="0"/>
              <a:t>$100,000)</a:t>
            </a:r>
          </a:p>
          <a:p>
            <a:pPr lvl="1"/>
            <a:r>
              <a:rPr lang="en-US" altLang="en-US" b="1" dirty="0"/>
              <a:t>select</a:t>
            </a:r>
            <a:r>
              <a:rPr lang="en-US" altLang="en-US" i="1" dirty="0"/>
              <a:t> name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dirty="0"/>
            </a:br>
            <a:r>
              <a:rPr lang="en-US" altLang="en-US" b="1" dirty="0"/>
              <a:t>where </a:t>
            </a:r>
            <a:r>
              <a:rPr lang="en-US" altLang="en-US" i="1" dirty="0"/>
              <a:t>salary </a:t>
            </a:r>
            <a:r>
              <a:rPr lang="en-US" altLang="en-US" b="1" dirty="0"/>
              <a:t>between </a:t>
            </a:r>
            <a:r>
              <a:rPr lang="en-US" altLang="en-US" dirty="0"/>
              <a:t>90000 </a:t>
            </a:r>
            <a:r>
              <a:rPr lang="en-US" altLang="en-US" b="1" dirty="0"/>
              <a:t>and </a:t>
            </a:r>
            <a:r>
              <a:rPr lang="en-US" altLang="en-US" dirty="0"/>
              <a:t>100000</a:t>
            </a:r>
          </a:p>
          <a:p>
            <a:r>
              <a:rPr lang="en-US" altLang="en-US" dirty="0"/>
              <a:t>Tuple comparison</a:t>
            </a:r>
          </a:p>
          <a:p>
            <a:pPr lvl="1"/>
            <a:r>
              <a:rPr kumimoji="0" lang="en-US" altLang="en-US" b="1" dirty="0"/>
              <a:t>select </a:t>
            </a:r>
            <a:r>
              <a:rPr kumimoji="0" lang="en-US" altLang="en-US" i="1" dirty="0"/>
              <a:t>name</a:t>
            </a:r>
            <a:r>
              <a:rPr kumimoji="0" lang="en-US" altLang="en-US" dirty="0"/>
              <a:t>, </a:t>
            </a:r>
            <a:r>
              <a:rPr kumimoji="0" lang="en-US" altLang="en-US" i="1" dirty="0" err="1"/>
              <a:t>course_id</a:t>
            </a:r>
            <a:br>
              <a:rPr kumimoji="0" lang="en-US" altLang="en-US" i="1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instructor</a:t>
            </a:r>
            <a:r>
              <a:rPr kumimoji="0" lang="en-US" altLang="en-US" dirty="0"/>
              <a:t>, </a:t>
            </a:r>
            <a:r>
              <a:rPr kumimoji="0" lang="en-US" altLang="en-US" i="1" dirty="0"/>
              <a:t>teaches</a:t>
            </a:r>
            <a:br>
              <a:rPr kumimoji="0" lang="en-US" altLang="en-US" i="1" dirty="0"/>
            </a:br>
            <a:r>
              <a:rPr kumimoji="0" lang="en-US" altLang="en-US" b="1" dirty="0"/>
              <a:t>where </a:t>
            </a:r>
            <a:r>
              <a:rPr kumimoji="0" lang="en-US" altLang="en-US" dirty="0"/>
              <a:t>(</a:t>
            </a:r>
            <a:r>
              <a:rPr kumimoji="0" lang="en-US" altLang="en-US" i="1" dirty="0"/>
              <a:t>instructor</a:t>
            </a:r>
            <a:r>
              <a:rPr kumimoji="0" lang="en-US" altLang="en-US" dirty="0"/>
              <a:t>.</a:t>
            </a:r>
            <a:r>
              <a:rPr kumimoji="0" lang="en-US" altLang="en-US" i="1" dirty="0"/>
              <a:t>ID</a:t>
            </a:r>
            <a:r>
              <a:rPr kumimoji="0" lang="en-US" altLang="en-US" dirty="0"/>
              <a:t>, </a:t>
            </a:r>
            <a:r>
              <a:rPr kumimoji="0" lang="en-US" altLang="en-US" i="1" dirty="0"/>
              <a:t>dept_name</a:t>
            </a:r>
            <a:r>
              <a:rPr kumimoji="0" lang="en-US" altLang="en-US" dirty="0"/>
              <a:t>) = (</a:t>
            </a:r>
            <a:r>
              <a:rPr kumimoji="0" lang="en-US" altLang="en-US" i="1" dirty="0"/>
              <a:t>teaches</a:t>
            </a:r>
            <a:r>
              <a:rPr kumimoji="0" lang="en-US" altLang="en-US" dirty="0"/>
              <a:t>.</a:t>
            </a:r>
            <a:r>
              <a:rPr kumimoji="0" lang="en-US" altLang="en-US" i="1" dirty="0"/>
              <a:t>ID</a:t>
            </a:r>
            <a:r>
              <a:rPr kumimoji="0" lang="en-US" altLang="en-US" dirty="0"/>
              <a:t>, 'Biology');</a:t>
            </a:r>
          </a:p>
          <a:p>
            <a:pPr lvl="1"/>
            <a:endParaRPr kumimoji="0" lang="en-US" altLang="en-US" dirty="0">
              <a:latin typeface="Times New Roman" panose="02020603050405020304" pitchFamily="18" charset="0"/>
            </a:endParaRP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3638388"/>
      </p:ext>
    </p:extLst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Null Values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8"/>
            <a:ext cx="7612169" cy="4648136"/>
          </a:xfrm>
        </p:spPr>
        <p:txBody>
          <a:bodyPr/>
          <a:lstStyle/>
          <a:p>
            <a:r>
              <a:rPr lang="en-US" altLang="en-US" dirty="0"/>
              <a:t>It is possible for tuples to have a null value, denoted by </a:t>
            </a:r>
            <a:r>
              <a:rPr lang="en-US" altLang="en-US" b="1" dirty="0"/>
              <a:t>null</a:t>
            </a:r>
            <a:r>
              <a:rPr lang="en-US" altLang="en-US" dirty="0"/>
              <a:t>, for some of their attributes</a:t>
            </a:r>
          </a:p>
          <a:p>
            <a:r>
              <a:rPr lang="en-US" altLang="en-US" b="1" dirty="0"/>
              <a:t>null</a:t>
            </a:r>
            <a:r>
              <a:rPr lang="en-US" altLang="en-US" dirty="0"/>
              <a:t> signifies an unknown value or that a value does not exist.</a:t>
            </a:r>
          </a:p>
          <a:p>
            <a:r>
              <a:rPr lang="en-US" altLang="en-US" dirty="0"/>
              <a:t>The result of any arithmetic expression involving </a:t>
            </a:r>
            <a:r>
              <a:rPr lang="en-US" altLang="en-US" b="1" dirty="0"/>
              <a:t>null</a:t>
            </a:r>
            <a:r>
              <a:rPr lang="en-US" altLang="en-US" dirty="0"/>
              <a:t> is </a:t>
            </a:r>
            <a:r>
              <a:rPr lang="en-US" altLang="en-US" b="1" dirty="0"/>
              <a:t>null</a:t>
            </a:r>
          </a:p>
          <a:p>
            <a:pPr lvl="1"/>
            <a:r>
              <a:rPr lang="en-US" altLang="en-US" dirty="0"/>
              <a:t>Example:  5 + </a:t>
            </a:r>
            <a:r>
              <a:rPr lang="en-US" altLang="en-US" b="1" dirty="0"/>
              <a:t>null</a:t>
            </a:r>
            <a:r>
              <a:rPr lang="en-US" altLang="en-US" dirty="0"/>
              <a:t>  returns </a:t>
            </a:r>
            <a:r>
              <a:rPr lang="en-US" altLang="en-US" b="1" dirty="0"/>
              <a:t>null</a:t>
            </a:r>
          </a:p>
          <a:p>
            <a:r>
              <a:rPr lang="en-US" altLang="en-US" dirty="0"/>
              <a:t>The predicate  </a:t>
            </a:r>
            <a:r>
              <a:rPr lang="en-US" altLang="en-US" b="1" dirty="0"/>
              <a:t>is null</a:t>
            </a:r>
            <a:r>
              <a:rPr lang="en-US" altLang="en-US" dirty="0"/>
              <a:t> can be used to check for null values.</a:t>
            </a:r>
          </a:p>
          <a:p>
            <a:pPr lvl="1"/>
            <a:r>
              <a:rPr lang="en-US" altLang="en-US" dirty="0"/>
              <a:t>Example: Find all instructors whose salary is null</a:t>
            </a:r>
            <a:r>
              <a:rPr lang="en-US" altLang="en-US" i="1" dirty="0"/>
              <a:t>.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	select</a:t>
            </a:r>
            <a:r>
              <a:rPr lang="en-US" altLang="en-US" i="1" dirty="0"/>
              <a:t> 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</a:t>
            </a:r>
            <a:r>
              <a:rPr lang="en-US" altLang="en-US" i="1" dirty="0"/>
              <a:t> 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salary </a:t>
            </a:r>
            <a:r>
              <a:rPr lang="en-US" altLang="en-US" b="1" dirty="0"/>
              <a:t>is null</a:t>
            </a:r>
            <a:endParaRPr lang="en-US" altLang="en-US" dirty="0"/>
          </a:p>
          <a:p>
            <a:r>
              <a:rPr lang="en-US" altLang="en-US" dirty="0"/>
              <a:t>The predicate </a:t>
            </a:r>
            <a:r>
              <a:rPr lang="en-US" altLang="en-US" b="1" dirty="0"/>
              <a:t>is not null </a:t>
            </a:r>
            <a:r>
              <a:rPr lang="en-US" altLang="en-US" dirty="0"/>
              <a:t>succeeds if the value on which it is applied is not null.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071578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>
          <a:xfrm>
            <a:off x="2395538" y="120650"/>
            <a:ext cx="8077200" cy="609600"/>
          </a:xfrm>
        </p:spPr>
        <p:txBody>
          <a:bodyPr/>
          <a:lstStyle/>
          <a:p>
            <a:r>
              <a:rPr lang="en-US" altLang="en-US" dirty="0"/>
              <a:t>Null Values (Cont.)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6357" y="1106489"/>
            <a:ext cx="7563776" cy="4818824"/>
          </a:xfrm>
        </p:spPr>
        <p:txBody>
          <a:bodyPr/>
          <a:lstStyle/>
          <a:p>
            <a:r>
              <a:rPr lang="en-US" altLang="en-US" dirty="0"/>
              <a:t>SQL treats as </a:t>
            </a:r>
            <a:r>
              <a:rPr lang="en-US" altLang="en-US" b="1" dirty="0"/>
              <a:t>unknown</a:t>
            </a:r>
            <a:r>
              <a:rPr lang="en-US" altLang="en-US" dirty="0"/>
              <a:t> the result of any comparison involving a null value (other than predicates </a:t>
            </a:r>
            <a:r>
              <a:rPr lang="en-US" altLang="en-US" b="1" dirty="0"/>
              <a:t>is null </a:t>
            </a:r>
            <a:r>
              <a:rPr lang="en-US" altLang="en-US" dirty="0"/>
              <a:t>and  </a:t>
            </a:r>
            <a:r>
              <a:rPr lang="en-US" altLang="en-US" b="1" dirty="0"/>
              <a:t>is not null</a:t>
            </a:r>
            <a:r>
              <a:rPr lang="en-US" altLang="en-US" dirty="0"/>
              <a:t>).</a:t>
            </a:r>
          </a:p>
          <a:p>
            <a:pPr lvl="1"/>
            <a:r>
              <a:rPr lang="en-US" altLang="en-US" dirty="0"/>
              <a:t>Example</a:t>
            </a:r>
            <a:r>
              <a:rPr lang="en-US" altLang="en-US" i="1" dirty="0"/>
              <a:t>: 5 &lt; </a:t>
            </a:r>
            <a:r>
              <a:rPr lang="en-US" altLang="en-US" b="1" dirty="0"/>
              <a:t>null</a:t>
            </a:r>
            <a:r>
              <a:rPr lang="en-US" altLang="en-US" i="1" dirty="0"/>
              <a:t>   </a:t>
            </a:r>
            <a:r>
              <a:rPr lang="en-US" altLang="en-US" dirty="0"/>
              <a:t>or</a:t>
            </a:r>
            <a:r>
              <a:rPr lang="en-US" altLang="en-US" i="1" dirty="0"/>
              <a:t>   </a:t>
            </a:r>
            <a:r>
              <a:rPr lang="en-US" altLang="en-US" b="1" dirty="0"/>
              <a:t>null</a:t>
            </a:r>
            <a:r>
              <a:rPr lang="en-US" altLang="en-US" i="1" dirty="0"/>
              <a:t> &lt;&gt; </a:t>
            </a:r>
            <a:r>
              <a:rPr lang="en-US" altLang="en-US" b="1" dirty="0"/>
              <a:t>null</a:t>
            </a:r>
            <a:r>
              <a:rPr lang="en-US" altLang="en-US" i="1" dirty="0"/>
              <a:t>    </a:t>
            </a:r>
            <a:r>
              <a:rPr lang="en-US" altLang="en-US" dirty="0"/>
              <a:t>or</a:t>
            </a:r>
            <a:r>
              <a:rPr lang="en-US" altLang="en-US" i="1" dirty="0"/>
              <a:t>    </a:t>
            </a:r>
            <a:r>
              <a:rPr lang="en-US" altLang="en-US" b="1" dirty="0"/>
              <a:t>null</a:t>
            </a:r>
            <a:r>
              <a:rPr lang="en-US" altLang="en-US" i="1" dirty="0"/>
              <a:t> = </a:t>
            </a:r>
            <a:r>
              <a:rPr lang="en-US" altLang="en-US" b="1" dirty="0"/>
              <a:t>null</a:t>
            </a:r>
            <a:endParaRPr lang="en-US" altLang="en-US" dirty="0"/>
          </a:p>
          <a:p>
            <a:r>
              <a:rPr lang="en-US" altLang="en-US" dirty="0"/>
              <a:t>The predicate in a </a:t>
            </a:r>
            <a:r>
              <a:rPr lang="en-US" altLang="en-US" b="1" dirty="0"/>
              <a:t>where</a:t>
            </a:r>
            <a:r>
              <a:rPr lang="en-US" altLang="en-US" dirty="0"/>
              <a:t> clause can involve Boolean operations (</a:t>
            </a:r>
            <a:r>
              <a:rPr lang="en-US" altLang="en-US" b="1" dirty="0"/>
              <a:t>and</a:t>
            </a:r>
            <a:r>
              <a:rPr lang="en-US" altLang="en-US" dirty="0"/>
              <a:t>, </a:t>
            </a:r>
            <a:r>
              <a:rPr lang="en-US" altLang="en-US" b="1" dirty="0"/>
              <a:t>or</a:t>
            </a:r>
            <a:r>
              <a:rPr lang="en-US" altLang="en-US" dirty="0"/>
              <a:t>, </a:t>
            </a:r>
            <a:r>
              <a:rPr lang="en-US" altLang="en-US" b="1" dirty="0"/>
              <a:t>not</a:t>
            </a:r>
            <a:r>
              <a:rPr lang="en-US" altLang="en-US" dirty="0"/>
              <a:t>); thus the definitions of the Boolean operations need to be  extended to deal with the value </a:t>
            </a:r>
            <a:r>
              <a:rPr lang="en-US" altLang="en-US" b="1" dirty="0"/>
              <a:t>unknown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b="1" dirty="0"/>
              <a:t>and </a:t>
            </a:r>
            <a:r>
              <a:rPr lang="en-US" altLang="en-US" dirty="0"/>
              <a:t>:</a:t>
            </a:r>
            <a:r>
              <a:rPr lang="en-US" altLang="en-US" i="1" dirty="0"/>
              <a:t> (true</a:t>
            </a:r>
            <a:r>
              <a:rPr lang="en-US" altLang="en-US" b="1" dirty="0"/>
              <a:t> and </a:t>
            </a:r>
            <a:r>
              <a:rPr lang="en-US" altLang="en-US" i="1" dirty="0"/>
              <a:t>unknown)  = unknown,    </a:t>
            </a:r>
            <a:br>
              <a:rPr lang="en-US" altLang="en-US" i="1" dirty="0"/>
            </a:br>
            <a:r>
              <a:rPr lang="en-US" altLang="en-US" i="1" dirty="0"/>
              <a:t>          (false</a:t>
            </a:r>
            <a:r>
              <a:rPr lang="en-US" altLang="en-US" b="1" dirty="0"/>
              <a:t> and </a:t>
            </a:r>
            <a:r>
              <a:rPr lang="en-US" altLang="en-US" i="1" dirty="0"/>
              <a:t>unknown) = false,</a:t>
            </a:r>
            <a:br>
              <a:rPr lang="en-US" altLang="en-US" i="1" dirty="0"/>
            </a:br>
            <a:r>
              <a:rPr lang="en-US" altLang="en-US" i="1" dirty="0"/>
              <a:t>          (unknown </a:t>
            </a:r>
            <a:r>
              <a:rPr lang="en-US" altLang="en-US" b="1" dirty="0"/>
              <a:t>and</a:t>
            </a:r>
            <a:r>
              <a:rPr lang="en-US" altLang="en-US" i="1" dirty="0"/>
              <a:t> unknown) = unknown</a:t>
            </a:r>
            <a:endParaRPr lang="en-US" altLang="en-US" dirty="0"/>
          </a:p>
          <a:p>
            <a:pPr lvl="1"/>
            <a:r>
              <a:rPr lang="en-US" altLang="en-US" b="1" dirty="0"/>
              <a:t>or:    </a:t>
            </a:r>
            <a:r>
              <a:rPr lang="en-US" altLang="en-US" dirty="0"/>
              <a:t>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true</a:t>
            </a:r>
            <a:r>
              <a:rPr lang="en-US" altLang="en-US" dirty="0"/>
              <a:t>)   = </a:t>
            </a:r>
            <a:r>
              <a:rPr lang="en-US" altLang="en-US" i="1" dirty="0"/>
              <a:t>true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false</a:t>
            </a:r>
            <a:r>
              <a:rPr lang="en-US" altLang="en-US" dirty="0"/>
              <a:t>)  = </a:t>
            </a:r>
            <a:r>
              <a:rPr lang="en-US" altLang="en-US" i="1" dirty="0"/>
              <a:t>unknown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 </a:t>
            </a:r>
            <a:r>
              <a:rPr lang="en-US" altLang="en-US" b="1" dirty="0"/>
              <a:t>or</a:t>
            </a:r>
            <a:r>
              <a:rPr lang="en-US" altLang="en-US" i="1" dirty="0"/>
              <a:t> unknown) = unknown</a:t>
            </a:r>
          </a:p>
          <a:p>
            <a:r>
              <a:rPr lang="en-US" altLang="en-US" dirty="0"/>
              <a:t>Result of </a:t>
            </a:r>
            <a:r>
              <a:rPr lang="en-US" altLang="en-US" b="1" dirty="0"/>
              <a:t>where </a:t>
            </a:r>
            <a:r>
              <a:rPr lang="en-US" altLang="en-US" dirty="0"/>
              <a:t>clause predicate is treated as </a:t>
            </a:r>
            <a:r>
              <a:rPr lang="en-US" altLang="en-US" i="1" dirty="0"/>
              <a:t>false </a:t>
            </a:r>
            <a:r>
              <a:rPr lang="en-US" altLang="en-US" dirty="0"/>
              <a:t>if it evaluates to </a:t>
            </a:r>
            <a:r>
              <a:rPr lang="en-US" altLang="en-US" i="1" dirty="0"/>
              <a:t>unknown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813754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Joined Relations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94844"/>
            <a:ext cx="7585537" cy="4548187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ＭＳ Ｐゴシック" pitchFamily="34" charset="-128"/>
              </a:rPr>
              <a:t>Join operations</a:t>
            </a:r>
            <a:r>
              <a:rPr lang="en-US" altLang="en-US" dirty="0">
                <a:solidFill>
                  <a:srgbClr val="002060"/>
                </a:solidFill>
                <a:ea typeface="ＭＳ Ｐゴシック" pitchFamily="34" charset="-128"/>
              </a:rPr>
              <a:t> </a:t>
            </a:r>
            <a:r>
              <a:rPr lang="en-US" altLang="en-US" dirty="0">
                <a:ea typeface="ＭＳ Ｐゴシック" pitchFamily="34" charset="-128"/>
              </a:rPr>
              <a:t>take two relations and return as a result another relation.</a:t>
            </a:r>
          </a:p>
          <a:p>
            <a:r>
              <a:rPr lang="en-US" altLang="en-US" dirty="0">
                <a:ea typeface="ＭＳ Ｐゴシック" pitchFamily="34" charset="-128"/>
              </a:rPr>
              <a:t>A join operation is a Cartesian product which requires that tuples in the two relations match (under some condition).  It also specifies the attributes that are present in the result of the join </a:t>
            </a:r>
          </a:p>
          <a:p>
            <a:r>
              <a:rPr lang="en-US" altLang="en-US" dirty="0">
                <a:ea typeface="ＭＳ Ｐゴシック" pitchFamily="34" charset="-128"/>
              </a:rPr>
              <a:t>The join operations are typically used as subquery expressions in the </a:t>
            </a: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dirty="0">
                <a:ea typeface="ＭＳ Ｐゴシック" pitchFamily="34" charset="-128"/>
              </a:rPr>
              <a:t>clause</a:t>
            </a:r>
          </a:p>
          <a:p>
            <a:r>
              <a:rPr lang="en-US" altLang="en-US" dirty="0">
                <a:ea typeface="ＭＳ Ｐゴシック" pitchFamily="34" charset="-128"/>
              </a:rPr>
              <a:t>Three types of joins: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Natural join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Inner join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Outer join</a:t>
            </a:r>
          </a:p>
          <a:p>
            <a:pPr lvl="1">
              <a:buFont typeface="Monotype Sorts" charset="2"/>
              <a:buNone/>
            </a:pPr>
            <a:endParaRPr lang="en-US" altLang="en-US" sz="2000" dirty="0">
              <a:ea typeface="ＭＳ Ｐゴシック" pitchFamily="34" charset="-128"/>
            </a:endParaRPr>
          </a:p>
          <a:p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788514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Natural Join in SQL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8993"/>
            <a:ext cx="7647681" cy="4983163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Natural join matches tuples with the same values for all common attributes, and retains only one copy of each common column.</a:t>
            </a:r>
          </a:p>
          <a:p>
            <a:r>
              <a:rPr lang="en-US" altLang="en-US" dirty="0">
                <a:ea typeface="ＭＳ Ｐゴシック" pitchFamily="34" charset="-128"/>
              </a:rPr>
              <a:t>List the names of instructors along with the course ID of the courses that they taught</a:t>
            </a:r>
          </a:p>
          <a:p>
            <a:pPr lvl="1"/>
            <a:r>
              <a:rPr lang="en-US" altLang="en-US" b="1" dirty="0">
                <a:ea typeface="ＭＳ Ｐゴシック" pitchFamily="34" charset="-128"/>
              </a:rPr>
              <a:t>select </a:t>
            </a:r>
            <a:r>
              <a:rPr lang="en-US" altLang="en-US" i="1" dirty="0">
                <a:ea typeface="ＭＳ Ｐゴシック" pitchFamily="34" charset="-128"/>
              </a:rPr>
              <a:t>name</a:t>
            </a:r>
            <a:r>
              <a:rPr lang="en-US" altLang="en-US" dirty="0">
                <a:ea typeface="ＭＳ Ｐゴシック" pitchFamily="34" charset="-128"/>
              </a:rPr>
              <a:t>, </a:t>
            </a:r>
            <a:r>
              <a:rPr lang="en-US" altLang="en-US" i="1" dirty="0" err="1">
                <a:ea typeface="ＭＳ Ｐゴシック" pitchFamily="34" charset="-128"/>
              </a:rPr>
              <a:t>course_id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 students, takes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where </a:t>
            </a:r>
            <a:r>
              <a:rPr lang="en-US" altLang="en-US" i="1" dirty="0">
                <a:ea typeface="ＭＳ Ｐゴシック" pitchFamily="34" charset="-128"/>
              </a:rPr>
              <a:t>student.ID </a:t>
            </a:r>
            <a:r>
              <a:rPr lang="en-US" altLang="en-US" dirty="0">
                <a:ea typeface="ＭＳ Ｐゴシック" pitchFamily="34" charset="-128"/>
              </a:rPr>
              <a:t>= </a:t>
            </a:r>
            <a:r>
              <a:rPr lang="en-US" altLang="en-US" i="1" dirty="0">
                <a:ea typeface="ＭＳ Ｐゴシック" pitchFamily="34" charset="-128"/>
              </a:rPr>
              <a:t>takes.ID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r>
              <a:rPr lang="en-US" altLang="en-US" dirty="0">
                <a:ea typeface="ＭＳ Ｐゴシック" pitchFamily="34" charset="-128"/>
              </a:rPr>
              <a:t>Same query in SQL with “natural join” construct</a:t>
            </a:r>
          </a:p>
          <a:p>
            <a:pPr lvl="1"/>
            <a:r>
              <a:rPr lang="en-US" altLang="en-US" b="1" dirty="0">
                <a:ea typeface="ＭＳ Ｐゴシック" pitchFamily="34" charset="-128"/>
              </a:rPr>
              <a:t>select </a:t>
            </a:r>
            <a:r>
              <a:rPr lang="en-US" altLang="en-US" i="1" dirty="0">
                <a:ea typeface="ＭＳ Ｐゴシック" pitchFamily="34" charset="-128"/>
              </a:rPr>
              <a:t>name</a:t>
            </a:r>
            <a:r>
              <a:rPr lang="en-US" altLang="en-US" dirty="0">
                <a:ea typeface="ＭＳ Ｐゴシック" pitchFamily="34" charset="-128"/>
              </a:rPr>
              <a:t>,</a:t>
            </a:r>
            <a:r>
              <a:rPr lang="en-US" altLang="en-US" i="1" dirty="0">
                <a:ea typeface="ＭＳ Ｐゴシック" pitchFamily="34" charset="-128"/>
              </a:rPr>
              <a:t> </a:t>
            </a:r>
            <a:r>
              <a:rPr lang="en-US" altLang="en-US" i="1" dirty="0" err="1">
                <a:ea typeface="ＭＳ Ｐゴシック" pitchFamily="34" charset="-128"/>
              </a:rPr>
              <a:t>course_id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student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i="1" dirty="0">
                <a:ea typeface="ＭＳ Ｐゴシック" pitchFamily="34" charset="-128"/>
              </a:rPr>
              <a:t>takes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pPr>
              <a:buFont typeface="Monotype Sorts" charset="2"/>
              <a:buNone/>
            </a:pPr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617031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Natural Join in SQL (Cont.)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225297"/>
            <a:ext cx="7638802" cy="3541776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The </a:t>
            </a:r>
            <a:r>
              <a:rPr lang="en-US" altLang="en-US" b="1" dirty="0">
                <a:ea typeface="ＭＳ Ｐゴシック" pitchFamily="34" charset="-128"/>
              </a:rPr>
              <a:t>from</a:t>
            </a:r>
            <a:r>
              <a:rPr lang="en-US" altLang="en-US" dirty="0">
                <a:ea typeface="ＭＳ Ｐゴシック" pitchFamily="34" charset="-128"/>
              </a:rPr>
              <a:t> clause can have multiple relations combined using natural join:</a:t>
            </a:r>
          </a:p>
          <a:p>
            <a:pPr lvl="1">
              <a:buNone/>
            </a:pPr>
            <a:r>
              <a:rPr lang="en-US" altLang="en-US" b="1" dirty="0">
                <a:ea typeface="ＭＳ Ｐゴシック" pitchFamily="34" charset="-128"/>
              </a:rPr>
              <a:t>     select </a:t>
            </a:r>
            <a:r>
              <a:rPr lang="en-US" altLang="en-US" i="1" dirty="0">
                <a:ea typeface="ＭＳ Ｐゴシック" pitchFamily="34" charset="-128"/>
              </a:rPr>
              <a:t> A</a:t>
            </a:r>
            <a:r>
              <a:rPr lang="en-US" altLang="en-US" i="1" baseline="-25000" dirty="0">
                <a:ea typeface="ＭＳ Ｐゴシック" pitchFamily="34" charset="-128"/>
              </a:rPr>
              <a:t>1</a:t>
            </a:r>
            <a:r>
              <a:rPr lang="en-US" altLang="en-US" i="1" dirty="0">
                <a:ea typeface="ＭＳ Ｐゴシック" pitchFamily="34" charset="-128"/>
              </a:rPr>
              <a:t>, A</a:t>
            </a:r>
            <a:r>
              <a:rPr lang="en-US" altLang="en-US" i="1" baseline="-25000" dirty="0">
                <a:ea typeface="ＭＳ Ｐゴシック" pitchFamily="34" charset="-128"/>
              </a:rPr>
              <a:t>2</a:t>
            </a:r>
            <a:r>
              <a:rPr lang="en-US" altLang="en-US" i="1" dirty="0">
                <a:ea typeface="ＭＳ Ｐゴシック" pitchFamily="34" charset="-128"/>
              </a:rPr>
              <a:t>, … A</a:t>
            </a:r>
            <a:r>
              <a:rPr lang="en-US" altLang="en-US" i="1" baseline="-25000" dirty="0">
                <a:ea typeface="ＭＳ Ｐゴシック" pitchFamily="34" charset="-128"/>
              </a:rPr>
              <a:t>n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 r</a:t>
            </a:r>
            <a:r>
              <a:rPr lang="en-US" altLang="en-US" i="1" baseline="-25000" dirty="0">
                <a:ea typeface="ＭＳ Ｐゴシック" pitchFamily="34" charset="-128"/>
              </a:rPr>
              <a:t>1</a:t>
            </a:r>
            <a:r>
              <a:rPr lang="en-US" altLang="en-US" i="1" dirty="0">
                <a:ea typeface="ＭＳ Ｐゴシック" pitchFamily="34" charset="-128"/>
              </a:rPr>
              <a:t> 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i="1" dirty="0">
                <a:ea typeface="ＭＳ Ｐゴシック" pitchFamily="34" charset="-128"/>
              </a:rPr>
              <a:t>r</a:t>
            </a:r>
            <a:r>
              <a:rPr lang="en-US" altLang="en-US" i="1" baseline="-25000" dirty="0">
                <a:ea typeface="ＭＳ Ｐゴシック" pitchFamily="34" charset="-128"/>
              </a:rPr>
              <a:t>2</a:t>
            </a:r>
            <a:r>
              <a:rPr lang="en-US" altLang="en-US" i="1" dirty="0">
                <a:ea typeface="ＭＳ Ｐゴシック" pitchFamily="34" charset="-128"/>
              </a:rPr>
              <a:t>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b="1" i="1" dirty="0">
                <a:ea typeface="ＭＳ Ｐゴシック" pitchFamily="34" charset="-128"/>
              </a:rPr>
              <a:t>..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dirty="0" err="1">
                <a:ea typeface="ＭＳ Ｐゴシック" pitchFamily="34" charset="-128"/>
              </a:rPr>
              <a:t>r</a:t>
            </a:r>
            <a:r>
              <a:rPr lang="en-US" altLang="en-US" baseline="-25000" dirty="0" err="1">
                <a:ea typeface="ＭＳ Ｐゴシック" pitchFamily="34" charset="-128"/>
              </a:rPr>
              <a:t>n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where  </a:t>
            </a:r>
            <a:r>
              <a:rPr lang="en-US" altLang="en-US" i="1" dirty="0">
                <a:ea typeface="ＭＳ Ｐゴシック" pitchFamily="34" charset="-128"/>
              </a:rPr>
              <a:t>P 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pPr>
              <a:buNone/>
            </a:pPr>
            <a:endParaRPr lang="en-US" altLang="en-US" dirty="0">
              <a:ea typeface="ＭＳ Ｐゴシック" pitchFamily="34" charset="-128"/>
            </a:endParaRPr>
          </a:p>
          <a:p>
            <a:pPr>
              <a:buFont typeface="Monotype Sorts" charset="2"/>
              <a:buNone/>
            </a:pPr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371100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Student Relation</a:t>
            </a:r>
          </a:p>
        </p:txBody>
      </p:sp>
      <p:pic>
        <p:nvPicPr>
          <p:cNvPr id="1029" name="Picture 5" descr="W:\db-book\db7\slide-dir\Tables-Figures\EPS-PDF-JPG-dir\tables\studen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5020" y="1592318"/>
            <a:ext cx="4623768" cy="41148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7060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Outline</a:t>
            </a:r>
          </a:p>
        </p:txBody>
      </p:sp>
      <p:sp>
        <p:nvSpPr>
          <p:cNvPr id="51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4900"/>
            <a:ext cx="7496760" cy="2772156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Structure of Relational Databases</a:t>
            </a:r>
          </a:p>
          <a:p>
            <a:r>
              <a:rPr lang="en-US" altLang="en-US" dirty="0"/>
              <a:t>Database Schema</a:t>
            </a:r>
          </a:p>
          <a:p>
            <a:r>
              <a:rPr lang="en-US" altLang="en-US" dirty="0"/>
              <a:t>Keys</a:t>
            </a:r>
          </a:p>
          <a:p>
            <a:r>
              <a:rPr lang="en-US" altLang="en-US" dirty="0"/>
              <a:t>Schema Diagrams</a:t>
            </a:r>
          </a:p>
          <a:p>
            <a:r>
              <a:rPr lang="en-US" altLang="en-US" dirty="0"/>
              <a:t>Relational Query Languages</a:t>
            </a:r>
          </a:p>
          <a:p>
            <a:r>
              <a:rPr lang="en-US" altLang="en-US" dirty="0"/>
              <a:t>The Relational Algebra</a:t>
            </a:r>
          </a:p>
          <a:p>
            <a:endParaRPr lang="en-US" altLang="en-US" dirty="0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8F77BD2C-A864-AD4F-8129-22D22408F639}"/>
              </a:ext>
            </a:extLst>
          </p:cNvPr>
          <p:cNvSpPr/>
          <p:nvPr/>
        </p:nvSpPr>
        <p:spPr bwMode="auto">
          <a:xfrm>
            <a:off x="6040731" y="1028700"/>
            <a:ext cx="1648542" cy="2514600"/>
          </a:xfrm>
          <a:prstGeom prst="rightBrace">
            <a:avLst>
              <a:gd name="adj1" fmla="val 8333"/>
              <a:gd name="adj2" fmla="val 50408"/>
            </a:avLst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3BB4AB-69AA-7746-A59B-C02B9A1D17E6}"/>
              </a:ext>
            </a:extLst>
          </p:cNvPr>
          <p:cNvSpPr txBox="1"/>
          <p:nvPr/>
        </p:nvSpPr>
        <p:spPr>
          <a:xfrm>
            <a:off x="7889392" y="1662546"/>
            <a:ext cx="37994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Introduction to concepts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in this lecture.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</a:b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We will progressively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cover in more detail.</a:t>
            </a:r>
          </a:p>
        </p:txBody>
      </p:sp>
    </p:spTree>
    <p:extLst>
      <p:ext uri="{BB962C8B-B14F-4D97-AF65-F5344CB8AC3E}">
        <p14:creationId xmlns:p14="http://schemas.microsoft.com/office/powerpoint/2010/main" val="3734411449"/>
      </p:ext>
    </p:extLst>
  </p:cSld>
  <p:clrMapOvr>
    <a:masterClrMapping/>
  </p:clrMapOvr>
  <p:transition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Takes Relation</a:t>
            </a:r>
          </a:p>
        </p:txBody>
      </p:sp>
      <p:pic>
        <p:nvPicPr>
          <p:cNvPr id="1026" name="Picture 2" descr="C:\Users\as668\Desktop\Judi-Done\4_0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86303" y="1182414"/>
            <a:ext cx="4259678" cy="5125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734457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0" i="1" dirty="0">
                <a:ea typeface="+mj-ea"/>
              </a:rPr>
              <a:t>student</a:t>
            </a:r>
            <a:r>
              <a:rPr lang="en-US" dirty="0">
                <a:ea typeface="+mj-ea"/>
              </a:rPr>
              <a:t> natural join </a:t>
            </a:r>
            <a:r>
              <a:rPr lang="en-US" b="0" i="1" dirty="0">
                <a:ea typeface="+mj-ea"/>
              </a:rPr>
              <a:t>takes</a:t>
            </a:r>
          </a:p>
        </p:txBody>
      </p:sp>
      <p:pic>
        <p:nvPicPr>
          <p:cNvPr id="2" name="Picture 2" descr="C:\Users\as668\Desktop\Judi-Done\4_0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83866" y="1176595"/>
            <a:ext cx="5743521" cy="47717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440151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Dangerous in Natural Join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3201"/>
            <a:ext cx="7668514" cy="4944032"/>
          </a:xfrm>
        </p:spPr>
        <p:txBody>
          <a:bodyPr/>
          <a:lstStyle/>
          <a:p>
            <a:r>
              <a:rPr lang="en-US" dirty="0"/>
              <a:t>Beware of unrelated attributes with same name which get equated incorrectly</a:t>
            </a:r>
          </a:p>
          <a:p>
            <a:r>
              <a:rPr lang="en-US" altLang="en-US" dirty="0">
                <a:ea typeface="ＭＳ Ｐゴシック" pitchFamily="34" charset="-128"/>
              </a:rPr>
              <a:t> </a:t>
            </a:r>
            <a:r>
              <a:rPr lang="en-US" dirty="0"/>
              <a:t>Example -- List the names of students instructors along with the titles of courses that they have taken</a:t>
            </a:r>
          </a:p>
          <a:p>
            <a:pPr lvl="1"/>
            <a:r>
              <a:rPr lang="en-US" dirty="0"/>
              <a:t>Correct version</a:t>
            </a:r>
          </a:p>
          <a:p>
            <a:pPr lvl="1">
              <a:buNone/>
            </a:pPr>
            <a:r>
              <a:rPr lang="en-US" b="1" dirty="0"/>
              <a:t>           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    </a:t>
            </a:r>
            <a:r>
              <a:rPr lang="en-US" b="1" dirty="0"/>
              <a:t>from 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</a:t>
            </a:r>
            <a:r>
              <a:rPr lang="en-US" dirty="0"/>
              <a:t>, </a:t>
            </a:r>
            <a:r>
              <a:rPr lang="en-US" i="1" dirty="0"/>
              <a:t>course</a:t>
            </a:r>
            <a:br>
              <a:rPr lang="en-US" i="1" dirty="0"/>
            </a:br>
            <a:r>
              <a:rPr lang="en-US" i="1" dirty="0"/>
              <a:t>       </a:t>
            </a:r>
            <a:r>
              <a:rPr lang="en-US" b="1" dirty="0"/>
              <a:t>where </a:t>
            </a:r>
            <a:r>
              <a:rPr lang="en-US" i="1" dirty="0" err="1"/>
              <a:t>takes</a:t>
            </a:r>
            <a:r>
              <a:rPr lang="en-US" dirty="0" err="1"/>
              <a:t>.</a:t>
            </a:r>
            <a:r>
              <a:rPr lang="en-US" i="1" dirty="0" err="1"/>
              <a:t>course_id</a:t>
            </a:r>
            <a:r>
              <a:rPr lang="en-US" i="1" dirty="0"/>
              <a:t> </a:t>
            </a:r>
            <a:r>
              <a:rPr lang="en-US" dirty="0"/>
              <a:t>= </a:t>
            </a:r>
            <a:r>
              <a:rPr lang="en-US" i="1" dirty="0" err="1"/>
              <a:t>course</a:t>
            </a:r>
            <a:r>
              <a:rPr lang="en-US" dirty="0" err="1"/>
              <a:t>.</a:t>
            </a:r>
            <a:r>
              <a:rPr lang="en-US" i="1" dirty="0" err="1"/>
              <a:t>course_id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Incorrect version</a:t>
            </a:r>
          </a:p>
          <a:p>
            <a:pPr lvl="2">
              <a:buFont typeface="Webdings" pitchFamily="18" charset="2"/>
              <a:buNone/>
              <a:defRPr/>
            </a:pPr>
            <a:r>
              <a:rPr lang="en-US" b="1" dirty="0"/>
              <a:t>       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 </a:t>
            </a:r>
            <a:r>
              <a:rPr lang="en-US" b="1" dirty="0"/>
              <a:t>natural join </a:t>
            </a:r>
            <a:r>
              <a:rPr lang="en-US" i="1" dirty="0"/>
              <a:t>course</a:t>
            </a:r>
            <a:r>
              <a:rPr lang="en-US" dirty="0"/>
              <a:t>;</a:t>
            </a:r>
          </a:p>
          <a:p>
            <a:pPr lvl="2">
              <a:defRPr/>
            </a:pPr>
            <a:r>
              <a:rPr lang="en-US" dirty="0"/>
              <a:t>This query omits all (student name, course title) pairs where the student takes a course in a department other than the student's own department. </a:t>
            </a:r>
          </a:p>
          <a:p>
            <a:pPr lvl="2">
              <a:defRPr/>
            </a:pPr>
            <a:r>
              <a:rPr lang="en-US" dirty="0"/>
              <a:t>The  correct  version (above), correctly outputs such pairs.</a:t>
            </a:r>
          </a:p>
          <a:p>
            <a:pPr lvl="1"/>
            <a:endParaRPr lang="en-US" sz="1600" dirty="0"/>
          </a:p>
          <a:p>
            <a:pPr lvl="1"/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478877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Join with Using Clause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118176"/>
            <a:ext cx="7745334" cy="3014913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indent="-365760"/>
            <a:r>
              <a:rPr lang="en-US" dirty="0"/>
              <a:t>To avoid the danger of equating attributes erroneously, we can use the “</a:t>
            </a:r>
            <a:r>
              <a:rPr lang="en-US" b="1" dirty="0"/>
              <a:t>using</a:t>
            </a:r>
            <a:r>
              <a:rPr lang="en-US" dirty="0"/>
              <a:t>” construct that allows us to specify exactly which columns should be equated.</a:t>
            </a:r>
          </a:p>
          <a:p>
            <a:pPr indent="-36576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i="1" dirty="0"/>
              <a:t>        </a:t>
            </a:r>
            <a:r>
              <a:rPr lang="en-US" b="1" dirty="0"/>
              <a:t>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dirty="0"/>
              <a:t>(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</a:t>
            </a:r>
            <a:r>
              <a:rPr lang="en-US" dirty="0"/>
              <a:t>) </a:t>
            </a:r>
            <a:r>
              <a:rPr lang="en-US" b="1" dirty="0"/>
              <a:t> join </a:t>
            </a:r>
            <a:r>
              <a:rPr lang="en-US" i="1" dirty="0"/>
              <a:t>course</a:t>
            </a:r>
            <a:r>
              <a:rPr lang="en-US" dirty="0"/>
              <a:t> </a:t>
            </a:r>
            <a:r>
              <a:rPr lang="en-US" b="1" dirty="0"/>
              <a:t>using </a:t>
            </a:r>
            <a:r>
              <a:rPr lang="en-US" dirty="0"/>
              <a:t>(</a:t>
            </a:r>
            <a:r>
              <a:rPr lang="en-US" i="1" dirty="0" err="1"/>
              <a:t>course_id</a:t>
            </a:r>
            <a:r>
              <a:rPr lang="en-US" dirty="0"/>
              <a:t>)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132922"/>
      </p:ext>
    </p:extLst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Condition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2" y="1093791"/>
            <a:ext cx="7621047" cy="4903787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indent="-365760"/>
            <a:r>
              <a:rPr lang="en-US" dirty="0"/>
              <a:t>The  </a:t>
            </a:r>
            <a:r>
              <a:rPr lang="en-US" b="1" dirty="0"/>
              <a:t>on </a:t>
            </a:r>
            <a:r>
              <a:rPr lang="en-US" dirty="0"/>
              <a:t> condition allows a general predicate over the relations being  joined</a:t>
            </a:r>
          </a:p>
          <a:p>
            <a:pPr indent="-365760"/>
            <a:r>
              <a:rPr lang="en-US" dirty="0"/>
              <a:t>This predicate is written like a </a:t>
            </a:r>
            <a:r>
              <a:rPr lang="en-US" b="1" dirty="0"/>
              <a:t>where</a:t>
            </a:r>
            <a:r>
              <a:rPr lang="en-US" dirty="0"/>
              <a:t> clause predicate except for the use of the keyword </a:t>
            </a:r>
            <a:r>
              <a:rPr lang="en-US" b="1" dirty="0"/>
              <a:t>on</a:t>
            </a:r>
          </a:p>
          <a:p>
            <a:pPr indent="-36576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b="1" dirty="0"/>
              <a:t>          select *</a:t>
            </a:r>
            <a:br>
              <a:rPr lang="en-US" i="1" dirty="0"/>
            </a:br>
            <a:r>
              <a:rPr lang="en-US" i="1" dirty="0"/>
              <a:t>     </a:t>
            </a:r>
            <a:r>
              <a:rPr lang="en-US" b="1" dirty="0"/>
              <a:t>from  </a:t>
            </a:r>
            <a:r>
              <a:rPr lang="en-US" i="1" dirty="0"/>
              <a:t>student </a:t>
            </a:r>
            <a:r>
              <a:rPr lang="en-US" b="1" dirty="0"/>
              <a:t>join </a:t>
            </a:r>
            <a:r>
              <a:rPr lang="en-US" i="1" dirty="0"/>
              <a:t>takes</a:t>
            </a:r>
            <a:r>
              <a:rPr lang="en-US" dirty="0"/>
              <a:t> </a:t>
            </a:r>
            <a:r>
              <a:rPr lang="en-US" b="1" dirty="0"/>
              <a:t>on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i="1" dirty="0"/>
          </a:p>
          <a:p>
            <a:pPr lvl="1">
              <a:defRPr/>
            </a:pPr>
            <a:r>
              <a:rPr lang="en-US" dirty="0"/>
              <a:t>The </a:t>
            </a:r>
            <a:r>
              <a:rPr lang="en-US" b="1" dirty="0"/>
              <a:t>on</a:t>
            </a:r>
            <a:r>
              <a:rPr lang="en-US" dirty="0"/>
              <a:t> condition above specifies that a tuple from </a:t>
            </a:r>
            <a:r>
              <a:rPr lang="en-US" i="1" dirty="0"/>
              <a:t>student</a:t>
            </a:r>
            <a:r>
              <a:rPr lang="en-US" dirty="0"/>
              <a:t> matches a tuple from </a:t>
            </a:r>
            <a:r>
              <a:rPr lang="en-US" i="1" dirty="0"/>
              <a:t>takes</a:t>
            </a:r>
            <a:r>
              <a:rPr lang="en-US" dirty="0"/>
              <a:t> if their </a:t>
            </a:r>
            <a:r>
              <a:rPr lang="en-US" i="1" dirty="0"/>
              <a:t>ID</a:t>
            </a:r>
            <a:r>
              <a:rPr lang="en-US" dirty="0"/>
              <a:t> values are equal.</a:t>
            </a:r>
          </a:p>
          <a:p>
            <a:pPr>
              <a:defRPr/>
            </a:pPr>
            <a:r>
              <a:rPr lang="en-US" dirty="0"/>
              <a:t>Equivalent to:</a:t>
            </a:r>
          </a:p>
          <a:p>
            <a:pPr>
              <a:buNone/>
              <a:defRPr/>
            </a:pPr>
            <a:r>
              <a:rPr lang="en-US" b="1" dirty="0"/>
              <a:t>             select *</a:t>
            </a:r>
            <a:br>
              <a:rPr lang="en-US" i="1" dirty="0"/>
            </a:br>
            <a:r>
              <a:rPr lang="en-US" i="1" dirty="0"/>
              <a:t>        </a:t>
            </a:r>
            <a:r>
              <a:rPr lang="en-US" b="1" dirty="0"/>
              <a:t>from  </a:t>
            </a:r>
            <a:r>
              <a:rPr lang="en-US" i="1" dirty="0"/>
              <a:t>student , takes</a:t>
            </a:r>
            <a:r>
              <a:rPr lang="en-US" dirty="0"/>
              <a:t> </a:t>
            </a:r>
            <a:br>
              <a:rPr lang="en-US" i="1" dirty="0"/>
            </a:br>
            <a:r>
              <a:rPr lang="en-US" i="1" dirty="0"/>
              <a:t>        </a:t>
            </a:r>
            <a:r>
              <a:rPr lang="en-US" b="1" dirty="0"/>
              <a:t>where 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dirty="0"/>
          </a:p>
          <a:p>
            <a:pPr>
              <a:defRPr/>
            </a:pPr>
            <a:endParaRPr lang="en-US" i="1" dirty="0"/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88720394"/>
      </p:ext>
    </p:extLst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Condition (Cont.)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1"/>
            <a:ext cx="7700946" cy="4685218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indent="-365760"/>
            <a:r>
              <a:rPr lang="en-US" dirty="0"/>
              <a:t>The  </a:t>
            </a:r>
            <a:r>
              <a:rPr lang="en-US" b="1" dirty="0"/>
              <a:t>on </a:t>
            </a:r>
            <a:r>
              <a:rPr lang="en-US" dirty="0"/>
              <a:t> condition allows a general predicate over the relations being joined.  </a:t>
            </a:r>
          </a:p>
          <a:p>
            <a:pPr indent="-365760"/>
            <a:r>
              <a:rPr lang="en-US" dirty="0"/>
              <a:t>This predicate is written like a </a:t>
            </a:r>
            <a:r>
              <a:rPr lang="en-US" b="1" dirty="0"/>
              <a:t>where</a:t>
            </a:r>
            <a:r>
              <a:rPr lang="en-US" dirty="0"/>
              <a:t> clause predicate except for the use of the keyword </a:t>
            </a:r>
            <a:r>
              <a:rPr lang="en-US" b="1" dirty="0"/>
              <a:t>on</a:t>
            </a:r>
            <a:r>
              <a:rPr lang="en-US" dirty="0"/>
              <a:t>.</a:t>
            </a:r>
          </a:p>
          <a:p>
            <a:pPr indent="-36576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i="1" dirty="0"/>
              <a:t>        </a:t>
            </a:r>
            <a:r>
              <a:rPr lang="en-US" b="1" dirty="0"/>
              <a:t>select *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i="1" dirty="0"/>
              <a:t>student </a:t>
            </a:r>
            <a:r>
              <a:rPr lang="en-US" b="1" dirty="0"/>
              <a:t>join </a:t>
            </a:r>
            <a:r>
              <a:rPr lang="en-US" i="1" dirty="0"/>
              <a:t>takes</a:t>
            </a:r>
            <a:r>
              <a:rPr lang="en-US" dirty="0"/>
              <a:t> </a:t>
            </a:r>
            <a:r>
              <a:rPr lang="en-US" b="1" dirty="0"/>
              <a:t>on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i="1" dirty="0"/>
          </a:p>
          <a:p>
            <a:pPr lvl="1">
              <a:defRPr/>
            </a:pPr>
            <a:r>
              <a:rPr lang="en-US" dirty="0"/>
              <a:t>The </a:t>
            </a:r>
            <a:r>
              <a:rPr lang="en-US" b="1" dirty="0"/>
              <a:t>on</a:t>
            </a:r>
            <a:r>
              <a:rPr lang="en-US" dirty="0"/>
              <a:t> condition above specifies that a tuple from </a:t>
            </a:r>
            <a:r>
              <a:rPr lang="en-US" i="1" dirty="0"/>
              <a:t>student</a:t>
            </a:r>
            <a:r>
              <a:rPr lang="en-US" dirty="0"/>
              <a:t> matches a tuple from </a:t>
            </a:r>
            <a:r>
              <a:rPr lang="en-US" i="1" dirty="0"/>
              <a:t>takes</a:t>
            </a:r>
            <a:r>
              <a:rPr lang="en-US" dirty="0"/>
              <a:t> if their </a:t>
            </a:r>
            <a:r>
              <a:rPr lang="en-US" i="1" dirty="0"/>
              <a:t>ID</a:t>
            </a:r>
            <a:r>
              <a:rPr lang="en-US" dirty="0"/>
              <a:t> values are equal.</a:t>
            </a:r>
          </a:p>
          <a:p>
            <a:pPr>
              <a:defRPr/>
            </a:pPr>
            <a:r>
              <a:rPr lang="en-US" dirty="0"/>
              <a:t>Equivalent to:</a:t>
            </a:r>
          </a:p>
          <a:p>
            <a:pPr>
              <a:buNone/>
              <a:defRPr/>
            </a:pPr>
            <a:r>
              <a:rPr lang="en-US" b="1" dirty="0"/>
              <a:t>        select *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i="1" dirty="0"/>
              <a:t>student , takes</a:t>
            </a:r>
            <a:r>
              <a:rPr lang="en-US" dirty="0"/>
              <a:t> 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where 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dirty="0"/>
          </a:p>
          <a:p>
            <a:pPr indent="-365760"/>
            <a:endParaRPr lang="en-US" i="1" dirty="0"/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37168997"/>
      </p:ext>
    </p:extLst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 – Group By</a:t>
            </a:r>
          </a:p>
        </p:txBody>
      </p:sp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23939"/>
            <a:ext cx="7900162" cy="1292542"/>
          </a:xfrm>
        </p:spPr>
        <p:txBody>
          <a:bodyPr/>
          <a:lstStyle/>
          <a:p>
            <a:pPr>
              <a:tabLst>
                <a:tab pos="625475" algn="l"/>
              </a:tabLst>
            </a:pPr>
            <a:r>
              <a:rPr lang="en-US" altLang="en-US" dirty="0"/>
              <a:t>Find the average salary of instructors in each department</a:t>
            </a:r>
          </a:p>
          <a:p>
            <a:pPr lvl="1">
              <a:tabLst>
                <a:tab pos="625475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r>
              <a:rPr lang="en-US" altLang="en-US" b="1" dirty="0"/>
              <a:t>as</a:t>
            </a:r>
            <a:r>
              <a:rPr lang="en-US" altLang="en-US" dirty="0"/>
              <a:t> </a:t>
            </a:r>
            <a:r>
              <a:rPr lang="en-US" altLang="en-US" i="1" dirty="0" err="1"/>
              <a:t>avg_salary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 lvl="1">
              <a:buNone/>
              <a:tabLst>
                <a:tab pos="625475" algn="l"/>
              </a:tabLst>
            </a:pPr>
            <a:endParaRPr lang="en-US" altLang="en-US" dirty="0"/>
          </a:p>
          <a:p>
            <a:pPr lvl="1">
              <a:tabLst>
                <a:tab pos="625475" algn="l"/>
              </a:tabLst>
            </a:pPr>
            <a:endParaRPr lang="en-US" altLang="en-US" dirty="0"/>
          </a:p>
          <a:p>
            <a:pPr lvl="1">
              <a:tabLst>
                <a:tab pos="625475" algn="l"/>
              </a:tabLst>
            </a:pPr>
            <a:endParaRPr lang="en-US" altLang="en-US" dirty="0"/>
          </a:p>
        </p:txBody>
      </p:sp>
      <p:pic>
        <p:nvPicPr>
          <p:cNvPr id="37891" name="Picture 4" descr="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384" y="2514424"/>
            <a:ext cx="3225360" cy="290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339" name="Picture 3" descr="C:\Users\as668\Desktop\Judi\3_14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98080" y="3128798"/>
            <a:ext cx="1852744" cy="18458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969150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Aggregation (Cont.)</a:t>
            </a:r>
          </a:p>
        </p:txBody>
      </p:sp>
      <p:sp>
        <p:nvSpPr>
          <p:cNvPr id="38914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90"/>
            <a:ext cx="7656321" cy="3344099"/>
          </a:xfrm>
        </p:spPr>
        <p:txBody>
          <a:bodyPr/>
          <a:lstStyle/>
          <a:p>
            <a:r>
              <a:rPr lang="en-US" altLang="en-US" dirty="0"/>
              <a:t>Attributes in </a:t>
            </a:r>
            <a:r>
              <a:rPr lang="en-US" altLang="en-US" b="1" dirty="0"/>
              <a:t>select </a:t>
            </a:r>
            <a:r>
              <a:rPr lang="en-US" altLang="en-US" dirty="0"/>
              <a:t>clause outside of aggregate functions must appear in </a:t>
            </a:r>
            <a:r>
              <a:rPr lang="en-US" altLang="en-US" b="1" dirty="0"/>
              <a:t>group by</a:t>
            </a:r>
            <a:r>
              <a:rPr lang="en-US" altLang="en-US" dirty="0"/>
              <a:t> list</a:t>
            </a:r>
          </a:p>
          <a:p>
            <a:pPr lvl="1"/>
            <a:r>
              <a:rPr lang="en-US" altLang="en-US" dirty="0"/>
              <a:t>/* erroneous query */</a:t>
            </a:r>
            <a:br>
              <a:rPr lang="en-US" altLang="en-US" dirty="0"/>
            </a:b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ID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842471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>
          <a:xfrm>
            <a:off x="2447925" y="96838"/>
            <a:ext cx="8077200" cy="609600"/>
          </a:xfrm>
        </p:spPr>
        <p:txBody>
          <a:bodyPr/>
          <a:lstStyle/>
          <a:p>
            <a:r>
              <a:rPr lang="en-US" altLang="en-US" dirty="0"/>
              <a:t>Aggregate Functions – Having Clause</a:t>
            </a:r>
          </a:p>
        </p:txBody>
      </p:sp>
      <p:sp>
        <p:nvSpPr>
          <p:cNvPr id="399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14114" y="1193801"/>
            <a:ext cx="7829631" cy="3231895"/>
          </a:xfrm>
        </p:spPr>
        <p:txBody>
          <a:bodyPr/>
          <a:lstStyle/>
          <a:p>
            <a:pPr>
              <a:tabLst>
                <a:tab pos="1489075" algn="l"/>
              </a:tabLst>
            </a:pPr>
            <a:r>
              <a:rPr lang="en-US" altLang="en-US" dirty="0"/>
              <a:t>Find the names and average salaries of all departments whose average salary is greater than 42000</a:t>
            </a:r>
          </a:p>
          <a:p>
            <a:pPr>
              <a:tabLst>
                <a:tab pos="1489075" algn="l"/>
              </a:tabLst>
            </a:pPr>
            <a:endParaRPr lang="en-US" altLang="en-US" dirty="0"/>
          </a:p>
          <a:p>
            <a:pPr>
              <a:tabLst>
                <a:tab pos="1489075" algn="l"/>
              </a:tabLst>
            </a:pPr>
            <a:endParaRPr lang="en-US" altLang="en-US" dirty="0"/>
          </a:p>
          <a:p>
            <a:pPr>
              <a:tabLst>
                <a:tab pos="1489075" algn="l"/>
              </a:tabLst>
            </a:pPr>
            <a:endParaRPr lang="en-US" altLang="en-US" dirty="0"/>
          </a:p>
          <a:p>
            <a:pPr>
              <a:tabLst>
                <a:tab pos="1489075" algn="l"/>
              </a:tabLst>
            </a:pPr>
            <a:endParaRPr lang="en-US" altLang="en-US" sz="800" dirty="0"/>
          </a:p>
          <a:p>
            <a:pPr>
              <a:tabLst>
                <a:tab pos="1489075" algn="l"/>
              </a:tabLst>
            </a:pPr>
            <a:r>
              <a:rPr lang="en-US" altLang="en-US" dirty="0"/>
              <a:t>Note: predicates in the </a:t>
            </a:r>
            <a:r>
              <a:rPr lang="en-US" altLang="en-US" b="1" dirty="0"/>
              <a:t>having</a:t>
            </a:r>
            <a:r>
              <a:rPr lang="en-US" altLang="en-US" dirty="0"/>
              <a:t> clause are applied after the formation of groups whereas predicates in the </a:t>
            </a:r>
            <a:r>
              <a:rPr lang="en-US" altLang="en-US" b="1" dirty="0"/>
              <a:t>where</a:t>
            </a:r>
            <a:r>
              <a:rPr lang="en-US" altLang="en-US" dirty="0"/>
              <a:t> clause are applied before forming groups</a:t>
            </a:r>
          </a:p>
        </p:txBody>
      </p:sp>
      <p:sp>
        <p:nvSpPr>
          <p:cNvPr id="39940" name="Text Box 5"/>
          <p:cNvSpPr txBox="1">
            <a:spLocks noChangeArrowheads="1"/>
          </p:cNvSpPr>
          <p:nvPr/>
        </p:nvSpPr>
        <p:spPr bwMode="auto">
          <a:xfrm>
            <a:off x="3201988" y="1870711"/>
            <a:ext cx="586105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700" b="1" dirty="0"/>
              <a:t>select </a:t>
            </a:r>
            <a:r>
              <a:rPr lang="en-US" altLang="en-US" sz="1700" i="1" dirty="0"/>
              <a:t>dept_name</a:t>
            </a:r>
            <a:r>
              <a:rPr lang="en-US" altLang="en-US" sz="1700" dirty="0"/>
              <a:t>, </a:t>
            </a:r>
            <a:r>
              <a:rPr lang="en-US" altLang="en-US" sz="1700" b="1" dirty="0" err="1"/>
              <a:t>avg</a:t>
            </a:r>
            <a:r>
              <a:rPr lang="en-US" altLang="en-US" sz="1700" b="1" dirty="0"/>
              <a:t> </a:t>
            </a:r>
            <a:r>
              <a:rPr lang="en-US" altLang="en-US" sz="1700" dirty="0"/>
              <a:t>(</a:t>
            </a:r>
            <a:r>
              <a:rPr lang="en-US" altLang="en-US" sz="1700" i="1" dirty="0"/>
              <a:t>salary</a:t>
            </a:r>
            <a:r>
              <a:rPr lang="en-US" altLang="en-US" sz="1700" dirty="0"/>
              <a:t>) </a:t>
            </a:r>
            <a:r>
              <a:rPr lang="en-US" altLang="en-US" sz="1700" b="1" dirty="0"/>
              <a:t>as</a:t>
            </a:r>
            <a:r>
              <a:rPr lang="en-US" altLang="en-US" sz="1700" dirty="0"/>
              <a:t> </a:t>
            </a:r>
            <a:r>
              <a:rPr lang="en-US" altLang="en-US" sz="1700" i="1" dirty="0" err="1"/>
              <a:t>avg_salary</a:t>
            </a:r>
            <a:endParaRPr lang="en-US" altLang="en-US" sz="1700" i="1" dirty="0"/>
          </a:p>
          <a:p>
            <a:r>
              <a:rPr lang="en-US" altLang="en-US" sz="1700" b="1" dirty="0"/>
              <a:t>from </a:t>
            </a:r>
            <a:r>
              <a:rPr lang="en-US" altLang="en-US" sz="1700" i="1" dirty="0"/>
              <a:t>instructor</a:t>
            </a:r>
          </a:p>
          <a:p>
            <a:r>
              <a:rPr lang="en-US" altLang="en-US" sz="1700" b="1" dirty="0"/>
              <a:t>group by </a:t>
            </a:r>
            <a:r>
              <a:rPr lang="en-US" altLang="en-US" sz="1700" i="1" dirty="0"/>
              <a:t>dept_name</a:t>
            </a:r>
          </a:p>
          <a:p>
            <a:r>
              <a:rPr lang="en-US" altLang="en-US" sz="1700" b="1" dirty="0"/>
              <a:t>having </a:t>
            </a:r>
            <a:r>
              <a:rPr lang="en-US" altLang="en-US" sz="1700" b="1" dirty="0" err="1"/>
              <a:t>avg</a:t>
            </a:r>
            <a:r>
              <a:rPr lang="en-US" altLang="en-US" sz="1700" b="1" dirty="0"/>
              <a:t> </a:t>
            </a:r>
            <a:r>
              <a:rPr lang="en-US" altLang="en-US" sz="1700" dirty="0"/>
              <a:t>(</a:t>
            </a:r>
            <a:r>
              <a:rPr lang="en-US" altLang="en-US" sz="1700" i="1" dirty="0"/>
              <a:t>salary</a:t>
            </a:r>
            <a:r>
              <a:rPr lang="en-US" altLang="en-US" sz="1700" dirty="0"/>
              <a:t>) &gt; 42000;</a:t>
            </a:r>
          </a:p>
        </p:txBody>
      </p:sp>
    </p:spTree>
    <p:extLst>
      <p:ext uri="{BB962C8B-B14F-4D97-AF65-F5344CB8AC3E}">
        <p14:creationId xmlns:p14="http://schemas.microsoft.com/office/powerpoint/2010/main" val="32145360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Nested Subqueries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39814"/>
            <a:ext cx="7656559" cy="4922075"/>
          </a:xfrm>
        </p:spPr>
        <p:txBody>
          <a:bodyPr/>
          <a:lstStyle/>
          <a:p>
            <a:r>
              <a:rPr lang="en-US" altLang="en-US" dirty="0"/>
              <a:t>SQL provides a mechanism for the nesting of subqueries. A </a:t>
            </a:r>
            <a:r>
              <a:rPr lang="en-US" altLang="en-US" b="1" dirty="0">
                <a:solidFill>
                  <a:srgbClr val="002060"/>
                </a:solidFill>
              </a:rPr>
              <a:t>subquery</a:t>
            </a:r>
            <a:r>
              <a:rPr lang="en-US" altLang="en-US" dirty="0"/>
              <a:t> is a </a:t>
            </a:r>
            <a:r>
              <a:rPr lang="en-US" altLang="en-US" b="1" dirty="0"/>
              <a:t>select-from-where</a:t>
            </a:r>
            <a:r>
              <a:rPr lang="en-US" altLang="en-US" dirty="0"/>
              <a:t> expression that is nested within another query.</a:t>
            </a:r>
          </a:p>
          <a:p>
            <a:r>
              <a:rPr lang="en-US" altLang="en-US" dirty="0"/>
              <a:t>The nesting can be done in the following SQL query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m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P</a:t>
            </a:r>
          </a:p>
          <a:p>
            <a:pPr>
              <a:buFont typeface="Monotype Sorts" charset="2"/>
              <a:buNone/>
            </a:pPr>
            <a:r>
              <a:rPr lang="en-US" altLang="en-US" sz="800" i="1" dirty="0"/>
              <a:t> </a:t>
            </a:r>
            <a:br>
              <a:rPr lang="en-US" altLang="en-US" i="1" dirty="0"/>
            </a:br>
            <a:r>
              <a:rPr lang="en-US" altLang="en-US" dirty="0"/>
              <a:t>as follows:</a:t>
            </a:r>
          </a:p>
          <a:p>
            <a:pPr lvl="1"/>
            <a:r>
              <a:rPr lang="en-US" altLang="en-US" b="1" dirty="0"/>
              <a:t>From clause: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en-US" altLang="en-US" dirty="0"/>
              <a:t> can be replaced by any valid subquery</a:t>
            </a:r>
          </a:p>
          <a:p>
            <a:pPr lvl="1"/>
            <a:r>
              <a:rPr lang="en-US" altLang="en-US" b="1" dirty="0"/>
              <a:t>Where clause: </a:t>
            </a:r>
            <a:r>
              <a:rPr lang="en-US" altLang="en-US" i="1" dirty="0"/>
              <a:t>P</a:t>
            </a:r>
            <a:r>
              <a:rPr lang="en-US" altLang="en-US" dirty="0"/>
              <a:t> can be replaced with an expression of the form:</a:t>
            </a:r>
          </a:p>
          <a:p>
            <a:pPr lvl="1">
              <a:buFont typeface="Monotype Sorts" charset="2"/>
              <a:buNone/>
            </a:pPr>
            <a:r>
              <a:rPr lang="en-US" altLang="en-US" dirty="0"/>
              <a:t>                </a:t>
            </a:r>
            <a:r>
              <a:rPr lang="en-US" altLang="en-US" i="1" dirty="0"/>
              <a:t>B</a:t>
            </a:r>
            <a:r>
              <a:rPr lang="en-US" altLang="en-US" dirty="0"/>
              <a:t> &lt;operation&gt; (subquery)</a:t>
            </a:r>
          </a:p>
          <a:p>
            <a:pPr lvl="1">
              <a:buFont typeface="Monotype Sorts" charset="2"/>
              <a:buNone/>
            </a:pPr>
            <a:r>
              <a:rPr lang="en-US" altLang="en-US" dirty="0"/>
              <a:t>     </a:t>
            </a:r>
            <a:r>
              <a:rPr lang="en-US" altLang="en-US" i="1" dirty="0"/>
              <a:t>B</a:t>
            </a:r>
            <a:r>
              <a:rPr lang="en-US" altLang="en-US" dirty="0"/>
              <a:t> is an attribute and &lt;operation&gt; to be defined later.</a:t>
            </a:r>
          </a:p>
          <a:p>
            <a:pPr lvl="1"/>
            <a:r>
              <a:rPr lang="en-US" altLang="en-US" b="1" dirty="0"/>
              <a:t>Select clause: </a:t>
            </a:r>
          </a:p>
          <a:p>
            <a:pPr marL="857250" lvl="2" indent="0">
              <a:buNone/>
            </a:pPr>
            <a:r>
              <a:rPr lang="en-US" altLang="en-US" i="1" dirty="0"/>
              <a:t>A</a:t>
            </a:r>
            <a:r>
              <a:rPr lang="en-US" altLang="en-US" i="1" baseline="-25000" dirty="0"/>
              <a:t>i   </a:t>
            </a:r>
            <a:r>
              <a:rPr lang="en-US" altLang="en-US" dirty="0"/>
              <a:t>can be replaced be a subquery that generates a single value.</a:t>
            </a:r>
          </a:p>
        </p:txBody>
      </p:sp>
    </p:spTree>
    <p:extLst>
      <p:ext uri="{BB962C8B-B14F-4D97-AF65-F5344CB8AC3E}">
        <p14:creationId xmlns:p14="http://schemas.microsoft.com/office/powerpoint/2010/main" val="1650211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Example of a </a:t>
            </a:r>
            <a:r>
              <a:rPr lang="en-US" altLang="en-US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Instructor</a:t>
            </a: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Relation</a:t>
            </a:r>
          </a:p>
        </p:txBody>
      </p:sp>
      <p:pic>
        <p:nvPicPr>
          <p:cNvPr id="5122" name="Picture 3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66" y="1320800"/>
            <a:ext cx="5291137" cy="397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Text Box 4"/>
          <p:cNvSpPr txBox="1">
            <a:spLocks noChangeArrowheads="1"/>
          </p:cNvSpPr>
          <p:nvPr/>
        </p:nvSpPr>
        <p:spPr bwMode="auto">
          <a:xfrm>
            <a:off x="5904490" y="727075"/>
            <a:ext cx="1454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attributes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(or columns)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124" name="Line 5"/>
          <p:cNvSpPr>
            <a:spLocks noChangeShapeType="1"/>
          </p:cNvSpPr>
          <p:nvPr/>
        </p:nvSpPr>
        <p:spPr bwMode="auto">
          <a:xfrm flipH="1">
            <a:off x="2102428" y="931864"/>
            <a:ext cx="3889375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5125" name="Line 6"/>
          <p:cNvSpPr>
            <a:spLocks noChangeShapeType="1"/>
          </p:cNvSpPr>
          <p:nvPr/>
        </p:nvSpPr>
        <p:spPr bwMode="auto">
          <a:xfrm flipH="1">
            <a:off x="3472440" y="985838"/>
            <a:ext cx="2557462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5126" name="Line 7"/>
          <p:cNvSpPr>
            <a:spLocks noChangeShapeType="1"/>
          </p:cNvSpPr>
          <p:nvPr/>
        </p:nvSpPr>
        <p:spPr bwMode="auto">
          <a:xfrm flipH="1">
            <a:off x="4683702" y="958851"/>
            <a:ext cx="132080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5127" name="Text Box 8"/>
          <p:cNvSpPr txBox="1">
            <a:spLocks noChangeArrowheads="1"/>
          </p:cNvSpPr>
          <p:nvPr/>
        </p:nvSpPr>
        <p:spPr bwMode="auto">
          <a:xfrm>
            <a:off x="5852102" y="1916113"/>
            <a:ext cx="10858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tuples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(or rows)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128" name="Line 9"/>
          <p:cNvSpPr>
            <a:spLocks noChangeShapeType="1"/>
          </p:cNvSpPr>
          <p:nvPr/>
        </p:nvSpPr>
        <p:spPr bwMode="auto">
          <a:xfrm flipH="1" flipV="1">
            <a:off x="5606041" y="1881188"/>
            <a:ext cx="369887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5129" name="Line 10"/>
          <p:cNvSpPr>
            <a:spLocks noChangeShapeType="1"/>
          </p:cNvSpPr>
          <p:nvPr/>
        </p:nvSpPr>
        <p:spPr bwMode="auto">
          <a:xfrm flipH="1">
            <a:off x="5593341" y="2100263"/>
            <a:ext cx="369887" cy="11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5130" name="Line 11"/>
          <p:cNvSpPr>
            <a:spLocks noChangeShapeType="1"/>
          </p:cNvSpPr>
          <p:nvPr/>
        </p:nvSpPr>
        <p:spPr bwMode="auto">
          <a:xfrm flipH="1">
            <a:off x="5582228" y="2111375"/>
            <a:ext cx="392113" cy="312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5131" name="Line 12"/>
          <p:cNvSpPr>
            <a:spLocks noChangeShapeType="1"/>
          </p:cNvSpPr>
          <p:nvPr/>
        </p:nvSpPr>
        <p:spPr bwMode="auto">
          <a:xfrm flipH="1">
            <a:off x="5593340" y="2120901"/>
            <a:ext cx="381000" cy="555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DC5D89-0827-DE46-BA96-FF4A6E3A78AD}"/>
              </a:ext>
            </a:extLst>
          </p:cNvPr>
          <p:cNvSpPr txBox="1"/>
          <p:nvPr/>
        </p:nvSpPr>
        <p:spPr>
          <a:xfrm>
            <a:off x="5852102" y="2741613"/>
            <a:ext cx="620091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The ER Model talks about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Entity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Entity Sets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In the Relational Model the concepts are: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Tuple (row)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Relation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In SQL: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Table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Row</a:t>
            </a:r>
          </a:p>
        </p:txBody>
      </p:sp>
    </p:spTree>
    <p:extLst>
      <p:ext uri="{BB962C8B-B14F-4D97-AF65-F5344CB8AC3E}">
        <p14:creationId xmlns:p14="http://schemas.microsoft.com/office/powerpoint/2010/main" val="29343584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2062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Entity-Relationship Model,</a:t>
            </a:r>
            <a:br>
              <a:rPr lang="en-US" altLang="en-US" sz="4267" i="1" dirty="0">
                <a:solidFill>
                  <a:schemeClr val="bg1"/>
                </a:solidFill>
              </a:rPr>
            </a:br>
            <a:r>
              <a:rPr lang="en-US" altLang="en-US" sz="4267" i="1" dirty="0">
                <a:solidFill>
                  <a:schemeClr val="bg1"/>
                </a:solidFill>
              </a:rPr>
              <a:t>SQL</a:t>
            </a:r>
            <a:br>
              <a:rPr lang="en-US" altLang="en-US" sz="4267" i="1" dirty="0">
                <a:solidFill>
                  <a:schemeClr val="bg1"/>
                </a:solidFill>
              </a:rPr>
            </a:br>
            <a:r>
              <a:rPr lang="en-US" altLang="en-US" sz="4267" i="1" dirty="0">
                <a:solidFill>
                  <a:schemeClr val="bg1"/>
                </a:solidFill>
              </a:rPr>
              <a:t>Worked Example</a:t>
            </a:r>
            <a:endParaRPr lang="en-US" altLang="en-US" sz="2400" i="1" dirty="0">
              <a:solidFill>
                <a:schemeClr val="bg1"/>
              </a:solidFill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70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W4111_02_F20:  Introduction to Databases -- Lecture  3</a:t>
            </a:r>
          </a:p>
        </p:txBody>
      </p:sp>
    </p:spTree>
    <p:extLst>
      <p:ext uri="{BB962C8B-B14F-4D97-AF65-F5344CB8AC3E}">
        <p14:creationId xmlns:p14="http://schemas.microsoft.com/office/powerpoint/2010/main" val="39148733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79650" y="125413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Outline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79651" y="1185800"/>
            <a:ext cx="7473949" cy="4105529"/>
          </a:xfrm>
        </p:spPr>
        <p:txBody>
          <a:bodyPr/>
          <a:lstStyle/>
          <a:p>
            <a:r>
              <a:rPr lang="en-US" altLang="en-US" strike="sngStrike" dirty="0"/>
              <a:t>Overview of the Design Process</a:t>
            </a:r>
          </a:p>
          <a:p>
            <a:r>
              <a:rPr lang="en-US" altLang="en-US" strike="sngStrike" dirty="0"/>
              <a:t>The Entity-Relationship Model</a:t>
            </a:r>
          </a:p>
          <a:p>
            <a:r>
              <a:rPr lang="en-US" altLang="en-US" dirty="0"/>
              <a:t>Complex Attributes</a:t>
            </a:r>
          </a:p>
          <a:p>
            <a:r>
              <a:rPr lang="en-US" altLang="en-US" strike="sngStrike" dirty="0"/>
              <a:t>Mapping Cardinalities</a:t>
            </a:r>
          </a:p>
          <a:p>
            <a:r>
              <a:rPr lang="en-US" altLang="en-US" strike="sngStrike" dirty="0"/>
              <a:t>Primary Key</a:t>
            </a:r>
          </a:p>
          <a:p>
            <a:r>
              <a:rPr lang="en-US" altLang="en-US" dirty="0">
                <a:solidFill>
                  <a:srgbClr val="0070C0"/>
                </a:solidFill>
              </a:rPr>
              <a:t>Removing Redundant Attributes in Entity Sets</a:t>
            </a:r>
          </a:p>
          <a:p>
            <a:r>
              <a:rPr lang="en-US" altLang="en-US" dirty="0">
                <a:solidFill>
                  <a:srgbClr val="0070C0"/>
                </a:solidFill>
              </a:rPr>
              <a:t>Reducing ER Diagrams to Relational Schemas</a:t>
            </a:r>
          </a:p>
          <a:p>
            <a:r>
              <a:rPr lang="en-US" altLang="en-US" dirty="0">
                <a:solidFill>
                  <a:srgbClr val="0070C0"/>
                </a:solidFill>
              </a:rPr>
              <a:t>Extended E-R Features</a:t>
            </a:r>
          </a:p>
          <a:p>
            <a:r>
              <a:rPr lang="en-US" altLang="en-US" dirty="0">
                <a:solidFill>
                  <a:srgbClr val="0070C0"/>
                </a:solidFill>
              </a:rPr>
              <a:t>Entity-Relationship Design Issues</a:t>
            </a:r>
          </a:p>
          <a:p>
            <a:r>
              <a:rPr lang="en-US" altLang="en-US" dirty="0">
                <a:solidFill>
                  <a:srgbClr val="0070C0"/>
                </a:solidFill>
              </a:rPr>
              <a:t>Alternative Notations for Modeling Data</a:t>
            </a:r>
          </a:p>
          <a:p>
            <a:r>
              <a:rPr lang="en-US" altLang="en-US" dirty="0">
                <a:solidFill>
                  <a:srgbClr val="0070C0"/>
                </a:solidFill>
              </a:rPr>
              <a:t>Other Aspects of Database Design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28EC4C-D653-3441-8C4A-17190A9A9EED}"/>
              </a:ext>
            </a:extLst>
          </p:cNvPr>
          <p:cNvSpPr txBox="1"/>
          <p:nvPr/>
        </p:nvSpPr>
        <p:spPr>
          <a:xfrm>
            <a:off x="4946074" y="5111174"/>
            <a:ext cx="63800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We will: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</a:rPr>
              <a:t>Cover concepts, as much as we can now.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</a:rPr>
              <a:t>Show how to realize in SQL.</a:t>
            </a:r>
          </a:p>
        </p:txBody>
      </p:sp>
    </p:spTree>
    <p:extLst>
      <p:ext uri="{BB962C8B-B14F-4D97-AF65-F5344CB8AC3E}">
        <p14:creationId xmlns:p14="http://schemas.microsoft.com/office/powerpoint/2010/main" val="36431629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Logical – Physical – Conceptual (Reminder)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72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3,4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492267-D314-C749-94D8-BBD5C9209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55" y="1151082"/>
            <a:ext cx="4918364" cy="27324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634888-9D34-A843-AFD4-4B0D4E7D25F9}"/>
              </a:ext>
            </a:extLst>
          </p:cNvPr>
          <p:cNvSpPr/>
          <p:nvPr/>
        </p:nvSpPr>
        <p:spPr>
          <a:xfrm>
            <a:off x="90054" y="854584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hlinkClick r:id="rId5"/>
              </a:rPr>
              <a:t>https://ehikioya.com/conceptual-logical-physical-database-modeling/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6503C6-6508-8345-AFB9-63D994510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9581" y="3527255"/>
            <a:ext cx="6213764" cy="267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69B874-806A-DA46-A890-84582F5C19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888" y="596714"/>
            <a:ext cx="4121150" cy="273403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E448543-9DE7-0148-8019-A0AB80E962E6}"/>
              </a:ext>
            </a:extLst>
          </p:cNvPr>
          <p:cNvSpPr/>
          <p:nvPr/>
        </p:nvSpPr>
        <p:spPr>
          <a:xfrm>
            <a:off x="6726671" y="3225769"/>
            <a:ext cx="45370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8"/>
              </a:rPr>
              <a:t>https://www.1keydata.com/datawarehousing/data-modeling-levels.html</a:t>
            </a:r>
            <a:endParaRPr lang="en-US" sz="11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03A380-ED33-9B4E-9F94-CB8E4D30001E}"/>
              </a:ext>
            </a:extLst>
          </p:cNvPr>
          <p:cNvSpPr/>
          <p:nvPr/>
        </p:nvSpPr>
        <p:spPr>
          <a:xfrm>
            <a:off x="6331527" y="5976859"/>
            <a:ext cx="45370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8"/>
              </a:rPr>
              <a:t>https://www.1keydata.com/datawarehousing/data-modeling-levels.html</a:t>
            </a:r>
            <a:endParaRPr lang="en-US" sz="11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416073D-DA6F-D749-9047-55F316B07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4021282"/>
            <a:ext cx="5354781" cy="2239818"/>
          </a:xfrm>
        </p:spPr>
        <p:txBody>
          <a:bodyPr>
            <a:noAutofit/>
          </a:bodyPr>
          <a:lstStyle/>
          <a:p>
            <a:r>
              <a:rPr lang="en-US" sz="2000" dirty="0"/>
              <a:t>It is easy to get carried away with modeling.</a:t>
            </a:r>
            <a:br>
              <a:rPr lang="en-US" sz="2000" dirty="0"/>
            </a:br>
            <a:r>
              <a:rPr lang="en-US" sz="2000" dirty="0"/>
              <a:t>You can spend all your time modeling and </a:t>
            </a:r>
            <a:br>
              <a:rPr lang="en-US" sz="2000" dirty="0"/>
            </a:br>
            <a:r>
              <a:rPr lang="en-US" sz="2000" dirty="0"/>
              <a:t>not actually build the schema.</a:t>
            </a:r>
          </a:p>
          <a:p>
            <a:r>
              <a:rPr lang="en-US" sz="2000" dirty="0"/>
              <a:t>We will use the approaches in class.</a:t>
            </a:r>
          </a:p>
          <a:p>
            <a:r>
              <a:rPr lang="en-US" sz="2000" dirty="0"/>
              <a:t>Mostly to understand concepts and patterns.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849720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Design Alternatives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92350" y="1123950"/>
            <a:ext cx="7612170" cy="4447794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In designing a database schema, we must ensure that we avoid two major pitfalls: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Redundancy:  a bad design  may result in repeat information. 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b="1" dirty="0">
                <a:solidFill>
                  <a:schemeClr val="tx2"/>
                </a:solidFill>
                <a:ea typeface="ＭＳ Ｐゴシック" panose="020B0600070205080204" pitchFamily="34" charset="-128"/>
              </a:rPr>
              <a:t>Redundant representation of information may lead to data inconsistency among the various copies of information 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Incompleteness: a bad design may make certain aspects of the enterprise difficult or impossible to model.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Avoiding bad designs is not enough. There may be a  large number  of  good designs from which we must choose.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F06E8F-909C-A543-A47B-BAE9A670D3DE}"/>
              </a:ext>
            </a:extLst>
          </p:cNvPr>
          <p:cNvSpPr txBox="1"/>
          <p:nvPr/>
        </p:nvSpPr>
        <p:spPr>
          <a:xfrm>
            <a:off x="522638" y="1995054"/>
            <a:ext cx="127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Emphasis</a:t>
            </a:r>
            <a:br>
              <a:rPr lang="en-US" b="1" dirty="0">
                <a:solidFill>
                  <a:schemeClr val="tx2"/>
                </a:solidFill>
              </a:rPr>
            </a:br>
            <a:r>
              <a:rPr lang="en-US" b="1" dirty="0">
                <a:solidFill>
                  <a:schemeClr val="tx2"/>
                </a:solidFill>
              </a:rPr>
              <a:t>Added</a:t>
            </a:r>
          </a:p>
        </p:txBody>
      </p:sp>
    </p:spTree>
    <p:extLst>
      <p:ext uri="{BB962C8B-B14F-4D97-AF65-F5344CB8AC3E}">
        <p14:creationId xmlns:p14="http://schemas.microsoft.com/office/powerpoint/2010/main" val="301110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What is an Example?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74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3,4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1E5DF45-B2AE-9E49-A20D-0392F5F0052A}"/>
              </a:ext>
            </a:extLst>
          </p:cNvPr>
          <p:cNvSpPr txBox="1">
            <a:spLocks/>
          </p:cNvSpPr>
          <p:nvPr/>
        </p:nvSpPr>
        <p:spPr>
          <a:xfrm>
            <a:off x="304800" y="674640"/>
            <a:ext cx="11104418" cy="5508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600" dirty="0"/>
              <a:t>Consider the Grades table/relation: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200" dirty="0"/>
              <a:t>Uni identifies student.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200" dirty="0" err="1"/>
              <a:t>lastname</a:t>
            </a:r>
            <a:r>
              <a:rPr lang="en-US" sz="2200" dirty="0"/>
              <a:t>, </a:t>
            </a:r>
            <a:r>
              <a:rPr lang="en-US" sz="2200" dirty="0" err="1"/>
              <a:t>firstname</a:t>
            </a:r>
            <a:r>
              <a:rPr lang="en-US" sz="2200" dirty="0"/>
              <a:t>, email have obvious meaning.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200" dirty="0" err="1"/>
              <a:t>call_no</a:t>
            </a:r>
            <a:r>
              <a:rPr lang="en-US" sz="2200" dirty="0"/>
              <a:t>, </a:t>
            </a:r>
            <a:r>
              <a:rPr lang="en-US" sz="2200" dirty="0" err="1"/>
              <a:t>course_no</a:t>
            </a:r>
            <a:r>
              <a:rPr lang="en-US" sz="2200" dirty="0"/>
              <a:t>, </a:t>
            </a:r>
            <a:r>
              <a:rPr lang="en-US" sz="2200" dirty="0" err="1"/>
              <a:t>section_no</a:t>
            </a:r>
            <a:r>
              <a:rPr lang="en-US" sz="2200" dirty="0"/>
              <a:t>, semester, </a:t>
            </a:r>
            <a:r>
              <a:rPr lang="en-US" sz="2200" dirty="0" err="1"/>
              <a:t>section_year</a:t>
            </a:r>
            <a:r>
              <a:rPr lang="en-US" sz="2200" dirty="0"/>
              <a:t>, grade</a:t>
            </a:r>
            <a:br>
              <a:rPr lang="en-US" sz="2200" dirty="0"/>
            </a:br>
            <a:r>
              <a:rPr lang="en-US" sz="2200" dirty="0"/>
              <a:t>have the obvious meanings relative to Columbia course info.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600" dirty="0"/>
              <a:t>Let’s focus on </a:t>
            </a:r>
            <a:r>
              <a:rPr lang="en-US" sz="2600" i="1" dirty="0"/>
              <a:t>redundant information</a:t>
            </a:r>
            <a:r>
              <a:rPr lang="en-US" sz="2600" dirty="0"/>
              <a:t> problems: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200" dirty="0"/>
              <a:t>Inside the table: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(</a:t>
            </a:r>
            <a:r>
              <a:rPr lang="en-US" sz="1800" dirty="0" err="1"/>
              <a:t>uni</a:t>
            </a:r>
            <a:r>
              <a:rPr lang="en-US" sz="1800" dirty="0"/>
              <a:t>, </a:t>
            </a:r>
            <a:r>
              <a:rPr lang="en-US" sz="1800" dirty="0" err="1"/>
              <a:t>lastname</a:t>
            </a:r>
            <a:r>
              <a:rPr lang="en-US" sz="1800" dirty="0"/>
              <a:t>, </a:t>
            </a:r>
            <a:r>
              <a:rPr lang="en-US" sz="1800" dirty="0" err="1"/>
              <a:t>firstname</a:t>
            </a:r>
            <a:r>
              <a:rPr lang="en-US" sz="1800" dirty="0"/>
              <a:t>, email)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(</a:t>
            </a:r>
            <a:r>
              <a:rPr lang="en-US" sz="1800" dirty="0" err="1"/>
              <a:t>call_no</a:t>
            </a:r>
            <a:r>
              <a:rPr lang="en-US" sz="1800" dirty="0"/>
              <a:t>, </a:t>
            </a:r>
            <a:r>
              <a:rPr lang="en-US" sz="1800" dirty="0" err="1"/>
              <a:t>course_no</a:t>
            </a:r>
            <a:r>
              <a:rPr lang="en-US" sz="1800" dirty="0"/>
              <a:t>, </a:t>
            </a:r>
            <a:r>
              <a:rPr lang="en-US" sz="1800" dirty="0" err="1"/>
              <a:t>section_no</a:t>
            </a:r>
            <a:r>
              <a:rPr lang="en-US" sz="1800" dirty="0"/>
              <a:t>, </a:t>
            </a:r>
            <a:r>
              <a:rPr lang="en-US" sz="1800" dirty="0" err="1"/>
              <a:t>section_year</a:t>
            </a:r>
            <a:r>
              <a:rPr lang="en-US" sz="1800" dirty="0"/>
              <a:t>, semester)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200" dirty="0"/>
              <a:t>Between tables: Presumable there are other tables with information on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Course descriptions and sections.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Course enrollments.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Additional student information.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200" dirty="0"/>
              <a:t>This is easier if we make some data and show how we can “break it.”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sz="22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64B15B8-4F33-CC47-AD65-B7669A7DD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424" y="674640"/>
            <a:ext cx="3172304" cy="340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17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Attribute</a:t>
            </a: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67721" y="938843"/>
            <a:ext cx="7656558" cy="4230624"/>
          </a:xfrm>
        </p:spPr>
        <p:txBody>
          <a:bodyPr/>
          <a:lstStyle/>
          <a:p>
            <a:r>
              <a:rPr lang="en-US" altLang="en-US" dirty="0"/>
              <a:t>The set of allowed values for each attribute is called the </a:t>
            </a:r>
            <a:r>
              <a:rPr lang="en-US" altLang="en-US" b="1" dirty="0">
                <a:solidFill>
                  <a:srgbClr val="002060"/>
                </a:solidFill>
              </a:rPr>
              <a:t>domain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of the attribute</a:t>
            </a:r>
          </a:p>
          <a:p>
            <a:r>
              <a:rPr lang="en-US" altLang="en-US" dirty="0"/>
              <a:t>Attribute values are (normally) required to be </a:t>
            </a:r>
            <a:r>
              <a:rPr lang="en-US" altLang="en-US" b="1" dirty="0">
                <a:solidFill>
                  <a:srgbClr val="002060"/>
                </a:solidFill>
              </a:rPr>
              <a:t>atomic</a:t>
            </a:r>
            <a:r>
              <a:rPr lang="en-US" altLang="en-US" dirty="0"/>
              <a:t>; that is, indivisible</a:t>
            </a:r>
          </a:p>
          <a:p>
            <a:r>
              <a:rPr lang="en-US" altLang="en-US" dirty="0"/>
              <a:t>The special value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b="1" i="1" dirty="0">
                <a:solidFill>
                  <a:srgbClr val="000000"/>
                </a:solidFill>
              </a:rPr>
              <a:t>null</a:t>
            </a:r>
            <a:r>
              <a:rPr lang="en-US" altLang="en-US" dirty="0"/>
              <a:t>  is a member of every domain. Indicated that the value is “unknown”</a:t>
            </a:r>
          </a:p>
          <a:p>
            <a:r>
              <a:rPr lang="en-US" altLang="en-US" dirty="0"/>
              <a:t>The null value causes complications in the definition of many operations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65D162-1244-D44E-9188-6F2BC1341619}"/>
              </a:ext>
            </a:extLst>
          </p:cNvPr>
          <p:cNvSpPr/>
          <p:nvPr/>
        </p:nvSpPr>
        <p:spPr>
          <a:xfrm>
            <a:off x="329237" y="3128781"/>
            <a:ext cx="968856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Codd’s Rules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</a:rPr>
              <a:t> (https://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</a:rPr>
              <a:t>www.tutorialspoint.com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</a:rPr>
              <a:t>/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</a:rPr>
              <a:t>dbms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</a:rPr>
              <a:t>/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</a:rPr>
              <a:t>dbms_codds_rules.htm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Rule 3: Systematic Treatment of NULL Values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 NULL values in a database must be given a systematic and uniform treatment. This is a very important rule because a NULL can be interpreted as one the following − data is missing, data is not known, or data is not applicable.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YOU CANNOT REPRESENT VALUE UNKNOWN, NOT APPLICABLE, ETC.</a:t>
            </a:r>
            <a:b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USING “”, -1, OR SOME OTHER INVALID VALUE.</a:t>
            </a:r>
          </a:p>
        </p:txBody>
      </p:sp>
    </p:spTree>
    <p:extLst>
      <p:ext uri="{BB962C8B-B14F-4D97-AF65-F5344CB8AC3E}">
        <p14:creationId xmlns:p14="http://schemas.microsoft.com/office/powerpoint/2010/main" val="2206759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Attribute</a:t>
            </a: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67721" y="938843"/>
            <a:ext cx="7656558" cy="4230624"/>
          </a:xfrm>
        </p:spPr>
        <p:txBody>
          <a:bodyPr/>
          <a:lstStyle/>
          <a:p>
            <a:r>
              <a:rPr lang="en-US" altLang="en-US" dirty="0"/>
              <a:t>The set of allowed values for each attribute is called the </a:t>
            </a:r>
            <a:r>
              <a:rPr lang="en-US" altLang="en-US" b="1" dirty="0">
                <a:solidFill>
                  <a:srgbClr val="002060"/>
                </a:solidFill>
              </a:rPr>
              <a:t>domain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of the attribute</a:t>
            </a:r>
          </a:p>
          <a:p>
            <a:r>
              <a:rPr lang="en-US" altLang="en-US" dirty="0"/>
              <a:t>Attribute values are (normally) required to be </a:t>
            </a:r>
            <a:r>
              <a:rPr lang="en-US" altLang="en-US" b="1" dirty="0">
                <a:solidFill>
                  <a:srgbClr val="002060"/>
                </a:solidFill>
              </a:rPr>
              <a:t>atomic</a:t>
            </a:r>
            <a:r>
              <a:rPr lang="en-US" altLang="en-US" dirty="0"/>
              <a:t>; that is, indivisible</a:t>
            </a:r>
          </a:p>
          <a:p>
            <a:r>
              <a:rPr lang="en-US" altLang="en-US" dirty="0"/>
              <a:t>The special value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b="1" i="1" dirty="0">
                <a:solidFill>
                  <a:srgbClr val="000000"/>
                </a:solidFill>
              </a:rPr>
              <a:t>null</a:t>
            </a:r>
            <a:r>
              <a:rPr lang="en-US" altLang="en-US" dirty="0"/>
              <a:t>  is a member of every domain. Indicated that the value is “unknown”</a:t>
            </a:r>
          </a:p>
          <a:p>
            <a:r>
              <a:rPr lang="en-US" altLang="en-US" dirty="0"/>
              <a:t>The null value causes complications in the definition of many operations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65D162-1244-D44E-9188-6F2BC1341619}"/>
              </a:ext>
            </a:extLst>
          </p:cNvPr>
          <p:cNvSpPr/>
          <p:nvPr/>
        </p:nvSpPr>
        <p:spPr>
          <a:xfrm>
            <a:off x="330836" y="2768903"/>
            <a:ext cx="9688560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</a:rPr>
              <a:t>A lot of things you think are “atomic” are actually not, e.g.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</a:rPr>
              <a:t>COMSW4111 is actually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</a:rPr>
              <a:t>COMS – department code.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</a:rPr>
              <a:t>W – faculty code.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</a:rPr>
              <a:t>4 – course type/classification code/level.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</a:rPr>
              <a:t>111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  <a:hlinkClick r:id="rId3"/>
              </a:rPr>
              <a:t>dff9@columbia.edu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</a:rPr>
              <a:t> is actually: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</a:rPr>
              <a:t>dff9 – user ID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</a:rPr>
              <a:t>columbia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</a:rPr>
              <a:t> – organization name (subdomain)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</a:rPr>
              <a:t>edu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</a:rPr>
              <a:t> – Top level domain.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Names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</a:rPr>
              <a:t>“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</a:rPr>
              <a:t>Ferguson,Donald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</a:rPr>
              <a:t>”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(</a:t>
            </a:r>
            <a:r>
              <a:rPr lang="en-US" sz="1600" dirty="0" err="1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lastname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, </a:t>
            </a:r>
            <a:r>
              <a:rPr lang="en-US" sz="1600" dirty="0" err="1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firstname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Wingdings" pitchFamily="2" charset="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28A31D51-AEAC-C54A-BA44-4A45F8CA8634}"/>
              </a:ext>
            </a:extLst>
          </p:cNvPr>
          <p:cNvSpPr/>
          <p:nvPr/>
        </p:nvSpPr>
        <p:spPr bwMode="auto">
          <a:xfrm>
            <a:off x="5766955" y="3054155"/>
            <a:ext cx="987136" cy="3055700"/>
          </a:xfrm>
          <a:prstGeom prst="rightBrac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F560E8-B4F3-5C43-BC55-62C48D30E1B2}"/>
              </a:ext>
            </a:extLst>
          </p:cNvPr>
          <p:cNvSpPr/>
          <p:nvPr/>
        </p:nvSpPr>
        <p:spPr>
          <a:xfrm>
            <a:off x="6868390" y="3397827"/>
            <a:ext cx="4925677" cy="2993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</a:rPr>
              <a:t>This concept and related concepts have surprising implications on “data integrity.”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</a:rPr>
              <a:t>No Columbia course begins with “7”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</a:rPr>
              <a:t>columbia.mil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</a:rPr>
              <a:t> and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</a:rPr>
              <a:t>columbia.gov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</a:rPr>
              <a:t> are not OK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</a:rPr>
              <a:t>because Columbia is not yet a military organization or government.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</a:rPr>
            </a:b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Wingdings" pitchFamily="2" charset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Wingdings" pitchFamily="2" charset="2"/>
              </a:rPr>
              <a:t>We will also see that there are performance implications.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97760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5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20785</TotalTime>
  <Words>6058</Words>
  <Application>Microsoft Macintosh PowerPoint</Application>
  <PresentationFormat>Widescreen</PresentationFormat>
  <Paragraphs>647</Paragraphs>
  <Slides>74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74</vt:i4>
      </vt:variant>
    </vt:vector>
  </HeadingPairs>
  <TitlesOfParts>
    <vt:vector size="90" baseType="lpstr">
      <vt:lpstr>Arial</vt:lpstr>
      <vt:lpstr>Calibri</vt:lpstr>
      <vt:lpstr>Calibri Light</vt:lpstr>
      <vt:lpstr>Cambria Math</vt:lpstr>
      <vt:lpstr>Century Gothic</vt:lpstr>
      <vt:lpstr>Helvetica</vt:lpstr>
      <vt:lpstr>Monotype Sorts</vt:lpstr>
      <vt:lpstr>Symbol</vt:lpstr>
      <vt:lpstr>Times New Roman</vt:lpstr>
      <vt:lpstr>Webdings</vt:lpstr>
      <vt:lpstr>Wingdings</vt:lpstr>
      <vt:lpstr>Office Theme</vt:lpstr>
      <vt:lpstr>2_db-5-grey</vt:lpstr>
      <vt:lpstr>4_db-5-grey</vt:lpstr>
      <vt:lpstr>3_db-5-grey</vt:lpstr>
      <vt:lpstr>5_db-5-grey</vt:lpstr>
      <vt:lpstr>PowerPoint Presentation</vt:lpstr>
      <vt:lpstr>I will be back in a minute. Send Slack message or chat in Zoom meeting.</vt:lpstr>
      <vt:lpstr>PowerPoint Presentation</vt:lpstr>
      <vt:lpstr>PowerPoint Presentation</vt:lpstr>
      <vt:lpstr>Chapter 2: Intro to Relational Model</vt:lpstr>
      <vt:lpstr>Outline</vt:lpstr>
      <vt:lpstr>Example of a Instructor  Relation</vt:lpstr>
      <vt:lpstr>Attribute</vt:lpstr>
      <vt:lpstr>Attribute</vt:lpstr>
      <vt:lpstr>Relations are Unordered</vt:lpstr>
      <vt:lpstr>Database Schema</vt:lpstr>
      <vt:lpstr>Keys (Covered in 19-Sep Recitation)</vt:lpstr>
      <vt:lpstr>PowerPoint Presentation</vt:lpstr>
      <vt:lpstr>Schema Diagram for University 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Relational Query Languages</vt:lpstr>
      <vt:lpstr>Relational Algebra</vt:lpstr>
      <vt:lpstr>Select Operation</vt:lpstr>
      <vt:lpstr>Select Operation (Cont.)</vt:lpstr>
      <vt:lpstr>Project Operation</vt:lpstr>
      <vt:lpstr>Project Operation (Cont.)</vt:lpstr>
      <vt:lpstr>Composition of Relational Operations</vt:lpstr>
      <vt:lpstr>PowerPoint Presentation</vt:lpstr>
      <vt:lpstr>PowerPoint Presentation</vt:lpstr>
      <vt:lpstr>PowerPoint Presentation</vt:lpstr>
      <vt:lpstr>PowerPoint Presentation</vt:lpstr>
      <vt:lpstr>Chapter 3: Introduction to SQL</vt:lpstr>
      <vt:lpstr>History</vt:lpstr>
      <vt:lpstr>SQL Parts</vt:lpstr>
      <vt:lpstr>Data Definition Language</vt:lpstr>
      <vt:lpstr>Domain Types in SQL</vt:lpstr>
      <vt:lpstr>Create Table Construct</vt:lpstr>
      <vt:lpstr>Integrity Constraints in Create Table</vt:lpstr>
      <vt:lpstr>And a Few More Relation Definitions</vt:lpstr>
      <vt:lpstr>And more still</vt:lpstr>
      <vt:lpstr>Updates to tables</vt:lpstr>
      <vt:lpstr>Basic Query Structure </vt:lpstr>
      <vt:lpstr>The select Clause</vt:lpstr>
      <vt:lpstr>The select Clause (Cont.)</vt:lpstr>
      <vt:lpstr>The select Clause (Cont.)</vt:lpstr>
      <vt:lpstr>The select Clause (Cont.)</vt:lpstr>
      <vt:lpstr>The where Clause</vt:lpstr>
      <vt:lpstr>The from Clause</vt:lpstr>
      <vt:lpstr>Examples</vt:lpstr>
      <vt:lpstr>The Rename Operation</vt:lpstr>
      <vt:lpstr>String Operations</vt:lpstr>
      <vt:lpstr>String Operations (Cont.)</vt:lpstr>
      <vt:lpstr>Ordering the Display of Tuples</vt:lpstr>
      <vt:lpstr>Where Clause Predicates</vt:lpstr>
      <vt:lpstr>Null Values</vt:lpstr>
      <vt:lpstr>Null Values (Cont.)</vt:lpstr>
      <vt:lpstr>Joined Relations</vt:lpstr>
      <vt:lpstr>Natural Join in SQL</vt:lpstr>
      <vt:lpstr>Natural Join in SQL (Cont.)</vt:lpstr>
      <vt:lpstr>Student Relation</vt:lpstr>
      <vt:lpstr>Takes Relation</vt:lpstr>
      <vt:lpstr>student natural join takes</vt:lpstr>
      <vt:lpstr>Dangerous in Natural Join</vt:lpstr>
      <vt:lpstr>Natural Join with Using Clause</vt:lpstr>
      <vt:lpstr>Join Condition</vt:lpstr>
      <vt:lpstr>Join Condition (Cont.)</vt:lpstr>
      <vt:lpstr>Aggregate Functions – Group By</vt:lpstr>
      <vt:lpstr>Aggregation (Cont.)</vt:lpstr>
      <vt:lpstr>Aggregate Functions – Having Clause</vt:lpstr>
      <vt:lpstr>Nested Subqueries</vt:lpstr>
      <vt:lpstr>PowerPoint Presentation</vt:lpstr>
      <vt:lpstr>Outline</vt:lpstr>
      <vt:lpstr>PowerPoint Presentation</vt:lpstr>
      <vt:lpstr>Design Alternatives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Ferguson, Donald (DMNA-NYG)</dc:creator>
  <cp:lastModifiedBy>Ferguson, Donald (DMNA-NYG)</cp:lastModifiedBy>
  <cp:revision>32</cp:revision>
  <cp:lastPrinted>2019-12-22T11:43:29Z</cp:lastPrinted>
  <dcterms:created xsi:type="dcterms:W3CDTF">2019-12-10T14:25:24Z</dcterms:created>
  <dcterms:modified xsi:type="dcterms:W3CDTF">2020-09-27T16:32:12Z</dcterms:modified>
</cp:coreProperties>
</file>